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8" r:id="rId16"/>
    <p:sldId id="272" r:id="rId17"/>
    <p:sldId id="281" r:id="rId18"/>
    <p:sldId id="274" r:id="rId19"/>
    <p:sldId id="280" r:id="rId20"/>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0DFDC68-40DC-4E4B-B7C8-A173A0A15DAA}">
          <p14:sldIdLst>
            <p14:sldId id="256"/>
            <p14:sldId id="258"/>
            <p14:sldId id="259"/>
            <p14:sldId id="260"/>
          </p14:sldIdLst>
        </p14:section>
        <p14:section name="Untitled Section" id="{1BDBD87A-8F20-46D1-999E-A1CC9477B38D}">
          <p14:sldIdLst>
            <p14:sldId id="261"/>
            <p14:sldId id="262"/>
            <p14:sldId id="263"/>
            <p14:sldId id="264"/>
            <p14:sldId id="265"/>
            <p14:sldId id="266"/>
            <p14:sldId id="267"/>
            <p14:sldId id="268"/>
            <p14:sldId id="269"/>
            <p14:sldId id="270"/>
            <p14:sldId id="278"/>
            <p14:sldId id="272"/>
            <p14:sldId id="281"/>
            <p14:sldId id="274"/>
            <p14:sldId id="28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83C77"/>
    <a:srgbClr val="2C5B8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60"/>
  </p:normalViewPr>
  <p:slideViewPr>
    <p:cSldViewPr snapToGrid="0">
      <p:cViewPr varScale="1">
        <p:scale>
          <a:sx n="111" d="100"/>
          <a:sy n="111" d="100"/>
        </p:scale>
        <p:origin x="658"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jpg>
</file>

<file path=ppt/media/image11.png>
</file>

<file path=ppt/media/image12.png>
</file>

<file path=ppt/media/image2.png>
</file>

<file path=ppt/media/image3.png>
</file>

<file path=ppt/media/image4.png>
</file>

<file path=ppt/media/image5.png>
</file>

<file path=ppt/media/image6.png>
</file>

<file path=ppt/media/image7.gif>
</file>

<file path=ppt/media/image8.jp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bg>
      <p:bgPr>
        <a:solidFill>
          <a:schemeClr val="lt1"/>
        </a:solidFill>
        <a:effectLst/>
      </p:bgPr>
    </p:bg>
    <p:spTree>
      <p:nvGrpSpPr>
        <p:cNvPr id="1" name=""/>
        <p:cNvGrpSpPr/>
        <p:nvPr/>
      </p:nvGrpSpPr>
      <p:grpSpPr>
        <a:xfrm>
          <a:off x="0" y="0"/>
          <a:ext cx="0" cy="0"/>
          <a:chOff x="0" y="0"/>
          <a:chExt cx="0" cy="0"/>
        </a:xfrm>
      </p:grpSpPr>
      <p:pic>
        <p:nvPicPr>
          <p:cNvPr id="3" name="Google Shape;9;p2"/>
          <p:cNvPicPr/>
          <p:nvPr/>
        </p:nvPicPr>
        <p:blipFill>
          <a:blip r:embed="rId2"/>
          <a:srcRect l="827" t="827" r="827" b="827"/>
          <a:stretch/>
        </p:blipFill>
        <p:spPr>
          <a:xfrm>
            <a:off x="0" y="0"/>
            <a:ext cx="9143640" cy="5142960"/>
          </a:xfrm>
          <a:prstGeom prst="rect">
            <a:avLst/>
          </a:prstGeom>
          <a:noFill/>
          <a:ln w="0">
            <a:noFill/>
          </a:ln>
        </p:spPr>
      </p:pic>
      <p:sp>
        <p:nvSpPr>
          <p:cNvPr id="4" name="PlaceHolder 1"/>
          <p:cNvSpPr>
            <a:spLocks noGrp="1"/>
          </p:cNvSpPr>
          <p:nvPr>
            <p:ph type="title"/>
          </p:nvPr>
        </p:nvSpPr>
        <p:spPr>
          <a:xfrm>
            <a:off x="228600" y="1102320"/>
            <a:ext cx="8686440" cy="1646640"/>
          </a:xfrm>
          <a:prstGeom prst="rect">
            <a:avLst/>
          </a:prstGeom>
          <a:noFill/>
          <a:ln w="0">
            <a:noFill/>
          </a:ln>
        </p:spPr>
        <p:txBody>
          <a:bodyPr lIns="91440" tIns="91440" rIns="91440" bIns="91440" anchor="b">
            <a:noAutofit/>
          </a:bodyPr>
          <a:lstStyle/>
          <a:p>
            <a:pPr indent="0">
              <a:buNone/>
            </a:pPr>
            <a:r>
              <a:rPr lang="fr-FR" sz="4500" b="0" u="none" strike="noStrike">
                <a:solidFill>
                  <a:schemeClr val="dk1"/>
                </a:solidFill>
                <a:effectLst/>
                <a:uFillTx/>
                <a:latin typeface="Arial"/>
              </a:rPr>
              <a:t>Click to edit the title text format</a:t>
            </a: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1_1_1_1_1_1">
    <p:bg>
      <p:bgPr>
        <a:solidFill>
          <a:schemeClr val="lt1"/>
        </a:solidFill>
        <a:effectLst/>
      </p:bgPr>
    </p:bg>
    <p:spTree>
      <p:nvGrpSpPr>
        <p:cNvPr id="1" name=""/>
        <p:cNvGrpSpPr/>
        <p:nvPr/>
      </p:nvGrpSpPr>
      <p:grpSpPr>
        <a:xfrm>
          <a:off x="0" y="0"/>
          <a:ext cx="0" cy="0"/>
          <a:chOff x="0" y="0"/>
          <a:chExt cx="0" cy="0"/>
        </a:xfrm>
      </p:grpSpPr>
      <p:pic>
        <p:nvPicPr>
          <p:cNvPr id="37" name="Google Shape;108;p19"/>
          <p:cNvPicPr/>
          <p:nvPr/>
        </p:nvPicPr>
        <p:blipFill>
          <a:blip r:embed="rId2"/>
          <a:srcRect l="827" t="827" r="827" b="827"/>
          <a:stretch/>
        </p:blipFill>
        <p:spPr>
          <a:xfrm>
            <a:off x="0" y="0"/>
            <a:ext cx="9143640" cy="5142960"/>
          </a:xfrm>
          <a:prstGeom prst="rect">
            <a:avLst/>
          </a:prstGeom>
          <a:noFill/>
          <a:ln w="0">
            <a:noFill/>
          </a:ln>
        </p:spPr>
      </p:pic>
      <p:sp>
        <p:nvSpPr>
          <p:cNvPr id="38" name="PlaceHolder 1"/>
          <p:cNvSpPr>
            <a:spLocks noGrp="1"/>
          </p:cNvSpPr>
          <p:nvPr>
            <p:ph type="title"/>
          </p:nvPr>
        </p:nvSpPr>
        <p:spPr>
          <a:xfrm>
            <a:off x="635400" y="3071520"/>
            <a:ext cx="3877920" cy="898560"/>
          </a:xfrm>
          <a:prstGeom prst="rect">
            <a:avLst/>
          </a:prstGeom>
          <a:noFill/>
          <a:ln w="0">
            <a:noFill/>
          </a:ln>
        </p:spPr>
        <p:txBody>
          <a:bodyPr lIns="91440" tIns="91440" rIns="91440" bIns="91440" anchor="ctr">
            <a:noAutofit/>
          </a:bodyPr>
          <a:lstStyle/>
          <a:p>
            <a:pPr indent="0">
              <a:lnSpc>
                <a:spcPct val="100000"/>
              </a:lnSpc>
              <a:buNone/>
            </a:pPr>
            <a:r>
              <a:rPr lang="fr-FR" sz="4500" b="0" u="none" strike="noStrike">
                <a:solidFill>
                  <a:schemeClr val="dk1"/>
                </a:solidFill>
                <a:effectLst/>
                <a:uFillTx/>
                <a:latin typeface="Figtree"/>
                <a:ea typeface="Figtree"/>
              </a:rPr>
              <a:t>xx%</a:t>
            </a:r>
            <a:endParaRPr lang="fr-FR" sz="4500" b="0" u="none" strike="noStrike">
              <a:solidFill>
                <a:schemeClr val="dk1"/>
              </a:solidFill>
              <a:effectLst/>
              <a:uFillTx/>
              <a:latin typeface="Arial"/>
            </a:endParaRPr>
          </a:p>
        </p:txBody>
      </p:sp>
      <p:sp>
        <p:nvSpPr>
          <p:cNvPr id="39" name="PlaceHolder 2"/>
          <p:cNvSpPr>
            <a:spLocks noGrp="1"/>
          </p:cNvSpPr>
          <p:nvPr>
            <p:ph type="title"/>
          </p:nvPr>
        </p:nvSpPr>
        <p:spPr>
          <a:xfrm>
            <a:off x="4630320" y="1858680"/>
            <a:ext cx="3877920" cy="898560"/>
          </a:xfrm>
          <a:prstGeom prst="rect">
            <a:avLst/>
          </a:prstGeom>
          <a:noFill/>
          <a:ln w="0">
            <a:noFill/>
          </a:ln>
        </p:spPr>
        <p:txBody>
          <a:bodyPr lIns="91440" tIns="91440" rIns="91440" bIns="91440" anchor="ctr">
            <a:noAutofit/>
          </a:bodyPr>
          <a:lstStyle/>
          <a:p>
            <a:pPr indent="0" algn="r">
              <a:lnSpc>
                <a:spcPct val="100000"/>
              </a:lnSpc>
              <a:buNone/>
            </a:pPr>
            <a:r>
              <a:rPr lang="fr-FR" sz="4500" b="0" u="none" strike="noStrike">
                <a:solidFill>
                  <a:schemeClr val="dk1"/>
                </a:solidFill>
                <a:effectLst/>
                <a:uFillTx/>
                <a:latin typeface="Figtree"/>
                <a:ea typeface="Figtree"/>
              </a:rPr>
              <a:t>xx%</a:t>
            </a:r>
            <a:endParaRPr lang="fr-FR" sz="4500" b="0" u="none" strike="noStrike">
              <a:solidFill>
                <a:schemeClr val="dk1"/>
              </a:solidFill>
              <a:effectLst/>
              <a:uFillTx/>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3_1">
    <p:bg>
      <p:bgPr>
        <a:solidFill>
          <a:schemeClr val="lt1"/>
        </a:solidFill>
        <a:effectLst/>
      </p:bgPr>
    </p:bg>
    <p:spTree>
      <p:nvGrpSpPr>
        <p:cNvPr id="1" name=""/>
        <p:cNvGrpSpPr/>
        <p:nvPr/>
      </p:nvGrpSpPr>
      <p:grpSpPr>
        <a:xfrm>
          <a:off x="0" y="0"/>
          <a:ext cx="0" cy="0"/>
          <a:chOff x="0" y="0"/>
          <a:chExt cx="0" cy="0"/>
        </a:xfrm>
      </p:grpSpPr>
      <p:pic>
        <p:nvPicPr>
          <p:cNvPr id="40" name="Google Shape;114;p20"/>
          <p:cNvPicPr/>
          <p:nvPr/>
        </p:nvPicPr>
        <p:blipFill>
          <a:blip r:embed="rId2"/>
          <a:srcRect l="827" t="827" r="827" b="827"/>
          <a:stretch/>
        </p:blipFill>
        <p:spPr>
          <a:xfrm>
            <a:off x="0" y="0"/>
            <a:ext cx="9143640" cy="5143320"/>
          </a:xfrm>
          <a:prstGeom prst="rect">
            <a:avLst/>
          </a:prstGeom>
          <a:noFill/>
          <a:ln w="0">
            <a:noFill/>
          </a:ln>
        </p:spPr>
      </p:pic>
      <p:sp>
        <p:nvSpPr>
          <p:cNvPr id="41" name="PlaceHolder 1"/>
          <p:cNvSpPr>
            <a:spLocks noGrp="1"/>
          </p:cNvSpPr>
          <p:nvPr>
            <p:ph type="title"/>
          </p:nvPr>
        </p:nvSpPr>
        <p:spPr>
          <a:xfrm>
            <a:off x="4767840" y="1742400"/>
            <a:ext cx="3737520" cy="1104480"/>
          </a:xfrm>
          <a:prstGeom prst="rect">
            <a:avLst/>
          </a:prstGeom>
          <a:noFill/>
          <a:ln w="0">
            <a:noFill/>
          </a:ln>
        </p:spPr>
        <p:txBody>
          <a:bodyPr lIns="91440" tIns="91440" rIns="91440" bIns="91440" anchor="b">
            <a:noAutofit/>
          </a:bodyPr>
          <a:lstStyle/>
          <a:p>
            <a:pPr indent="0">
              <a:buNone/>
            </a:pPr>
            <a:r>
              <a:rPr lang="fr-FR" sz="4500" b="0" u="none" strike="noStrike">
                <a:solidFill>
                  <a:schemeClr val="dk1"/>
                </a:solidFill>
                <a:effectLst/>
                <a:uFillTx/>
                <a:latin typeface="Arial"/>
              </a:rPr>
              <a:t>Click to edit the title text format</a:t>
            </a:r>
          </a:p>
        </p:txBody>
      </p:sp>
      <p:sp>
        <p:nvSpPr>
          <p:cNvPr id="42" name="Google Shape;117;p20"/>
          <p:cNvSpPr/>
          <p:nvPr/>
        </p:nvSpPr>
        <p:spPr>
          <a:xfrm>
            <a:off x="5591520" y="2936520"/>
            <a:ext cx="2913840" cy="7398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r" defTabSz="914400">
              <a:lnSpc>
                <a:spcPct val="100000"/>
              </a:lnSpc>
              <a:tabLst>
                <a:tab pos="0" algn="l"/>
              </a:tabLst>
            </a:pPr>
            <a:r>
              <a:rPr lang="en" sz="1000" b="1" u="none" strike="noStrike">
                <a:solidFill>
                  <a:schemeClr val="dk1"/>
                </a:solidFill>
                <a:effectLst/>
                <a:uFillTx/>
                <a:latin typeface="Karla"/>
                <a:ea typeface="Karla"/>
              </a:rPr>
              <a:t>CREDITS:</a:t>
            </a:r>
            <a:r>
              <a:rPr lang="en" sz="1000" b="0" u="none" strike="noStrike">
                <a:solidFill>
                  <a:schemeClr val="dk1"/>
                </a:solidFill>
                <a:effectLst/>
                <a:uFillTx/>
                <a:latin typeface="Karla"/>
                <a:ea typeface="Karla"/>
              </a:rPr>
              <a:t> This presentation template was created by </a:t>
            </a:r>
            <a:r>
              <a:rPr lang="en" sz="1000" b="1" u="sng" strike="noStrike">
                <a:solidFill>
                  <a:schemeClr val="dk1"/>
                </a:solidFill>
                <a:effectLst/>
                <a:uFillTx/>
                <a:latin typeface="Karla"/>
                <a:ea typeface="Karla"/>
                <a:hlinkClick r:id="rId3"/>
              </a:rPr>
              <a:t>Slidesgo</a:t>
            </a:r>
            <a:r>
              <a:rPr lang="en" sz="1000" b="0" u="none" strike="noStrike">
                <a:solidFill>
                  <a:schemeClr val="dk1"/>
                </a:solidFill>
                <a:effectLst/>
                <a:uFillTx/>
                <a:latin typeface="Karla"/>
                <a:ea typeface="Karla"/>
              </a:rPr>
              <a:t>, and includes icons, infographics &amp; images by </a:t>
            </a:r>
            <a:r>
              <a:rPr lang="en" sz="1000" b="1" u="sng" strike="noStrike">
                <a:solidFill>
                  <a:schemeClr val="dk1"/>
                </a:solidFill>
                <a:effectLst/>
                <a:uFillTx/>
                <a:latin typeface="Karla"/>
                <a:ea typeface="Karla"/>
                <a:hlinkClick r:id="rId4"/>
              </a:rPr>
              <a:t>Freepik</a:t>
            </a:r>
            <a:r>
              <a:rPr lang="en" sz="1000" b="0" u="none" strike="noStrike">
                <a:solidFill>
                  <a:schemeClr val="dk1"/>
                </a:solidFill>
                <a:effectLst/>
                <a:uFillTx/>
                <a:latin typeface="Karla"/>
                <a:ea typeface="Karla"/>
              </a:rPr>
              <a:t> </a:t>
            </a:r>
            <a:endParaRPr lang="en-US" sz="1000" b="0" u="none" strike="noStrike">
              <a:solidFill>
                <a:srgbClr val="000000"/>
              </a:solidFill>
              <a:effectLst/>
              <a:uFillTx/>
              <a:latin typeface="OpenSymbo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bg>
      <p:bgPr>
        <a:solidFill>
          <a:schemeClr val="lt1"/>
        </a:solidFill>
        <a:effectLst/>
      </p:bgPr>
    </p:bg>
    <p:spTree>
      <p:nvGrpSpPr>
        <p:cNvPr id="1" name=""/>
        <p:cNvGrpSpPr/>
        <p:nvPr/>
      </p:nvGrpSpPr>
      <p:grpSpPr>
        <a:xfrm>
          <a:off x="0" y="0"/>
          <a:ext cx="0" cy="0"/>
          <a:chOff x="0" y="0"/>
          <a:chExt cx="0" cy="0"/>
        </a:xfrm>
      </p:grpSpPr>
      <p:pic>
        <p:nvPicPr>
          <p:cNvPr id="43" name="Google Shape;13;p3"/>
          <p:cNvPicPr/>
          <p:nvPr/>
        </p:nvPicPr>
        <p:blipFill>
          <a:blip r:embed="rId2"/>
          <a:srcRect l="827" t="827" r="827" b="827"/>
          <a:stretch/>
        </p:blipFill>
        <p:spPr>
          <a:xfrm>
            <a:off x="0" y="0"/>
            <a:ext cx="9143640" cy="5142960"/>
          </a:xfrm>
          <a:prstGeom prst="rect">
            <a:avLst/>
          </a:prstGeom>
          <a:noFill/>
          <a:ln w="0">
            <a:noFill/>
          </a:ln>
        </p:spPr>
      </p:pic>
      <p:sp>
        <p:nvSpPr>
          <p:cNvPr id="44" name="PlaceHolder 1"/>
          <p:cNvSpPr>
            <a:spLocks noGrp="1"/>
          </p:cNvSpPr>
          <p:nvPr>
            <p:ph type="title"/>
          </p:nvPr>
        </p:nvSpPr>
        <p:spPr>
          <a:xfrm>
            <a:off x="873720" y="3070440"/>
            <a:ext cx="3350520" cy="1879200"/>
          </a:xfrm>
          <a:prstGeom prst="rect">
            <a:avLst/>
          </a:prstGeom>
          <a:noFill/>
          <a:ln w="0">
            <a:noFill/>
          </a:ln>
        </p:spPr>
        <p:txBody>
          <a:bodyPr lIns="91440" tIns="91440" rIns="91440" bIns="91440" anchor="t">
            <a:noAutofit/>
          </a:bodyPr>
          <a:lstStyle/>
          <a:p>
            <a:pPr indent="0">
              <a:buNone/>
            </a:pPr>
            <a:r>
              <a:rPr lang="fr-FR" sz="3500" b="0" u="none" strike="noStrike">
                <a:solidFill>
                  <a:schemeClr val="dk1"/>
                </a:solidFill>
                <a:effectLst/>
                <a:uFillTx/>
                <a:latin typeface="Arial"/>
              </a:rPr>
              <a:t>Click to edit the title text format</a:t>
            </a:r>
          </a:p>
        </p:txBody>
      </p:sp>
      <p:sp>
        <p:nvSpPr>
          <p:cNvPr id="45" name="PlaceHolder 2"/>
          <p:cNvSpPr>
            <a:spLocks noGrp="1"/>
          </p:cNvSpPr>
          <p:nvPr>
            <p:ph type="title"/>
          </p:nvPr>
        </p:nvSpPr>
        <p:spPr>
          <a:xfrm>
            <a:off x="7007040" y="1610280"/>
            <a:ext cx="1267920" cy="1269360"/>
          </a:xfrm>
          <a:prstGeom prst="rect">
            <a:avLst/>
          </a:prstGeom>
          <a:noFill/>
          <a:ln w="0">
            <a:noFill/>
          </a:ln>
        </p:spPr>
        <p:txBody>
          <a:bodyPr lIns="91440" tIns="91440" rIns="91440" bIns="91440" anchor="ctr">
            <a:noAutofit/>
          </a:bodyPr>
          <a:lstStyle/>
          <a:p>
            <a:pPr indent="0" algn="ctr">
              <a:lnSpc>
                <a:spcPct val="100000"/>
              </a:lnSpc>
              <a:buNone/>
            </a:pPr>
            <a:r>
              <a:rPr lang="fr-FR" sz="6000" b="0" u="none" strike="noStrike">
                <a:solidFill>
                  <a:schemeClr val="dk1"/>
                </a:solidFill>
                <a:effectLst/>
                <a:uFillTx/>
                <a:latin typeface="Figtree"/>
                <a:ea typeface="Figtree"/>
              </a:rPr>
              <a:t>xx%</a:t>
            </a:r>
            <a:endParaRPr lang="fr-FR" sz="6000" b="0" u="none" strike="noStrike">
              <a:solidFill>
                <a:schemeClr val="dk1"/>
              </a:solidFill>
              <a:effectLst/>
              <a:uFillTx/>
              <a:latin typeface="Arial"/>
            </a:endParaRPr>
          </a:p>
        </p:txBody>
      </p:sp>
      <p:sp>
        <p:nvSpPr>
          <p:cNvPr id="46"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_1_1_1_1_1_1_1">
    <p:bg>
      <p:bgPr>
        <a:solidFill>
          <a:schemeClr val="lt1"/>
        </a:solidFill>
        <a:effectLst/>
      </p:bgPr>
    </p:bg>
    <p:spTree>
      <p:nvGrpSpPr>
        <p:cNvPr id="1" name=""/>
        <p:cNvGrpSpPr/>
        <p:nvPr/>
      </p:nvGrpSpPr>
      <p:grpSpPr>
        <a:xfrm>
          <a:off x="0" y="0"/>
          <a:ext cx="0" cy="0"/>
          <a:chOff x="0" y="0"/>
          <a:chExt cx="0" cy="0"/>
        </a:xfrm>
      </p:grpSpPr>
      <p:pic>
        <p:nvPicPr>
          <p:cNvPr id="47" name="Google Shape;119;p21"/>
          <p:cNvPicPr/>
          <p:nvPr/>
        </p:nvPicPr>
        <p:blipFill>
          <a:blip r:embed="rId2"/>
          <a:srcRect l="1755" t="932" r="98" b="922"/>
          <a:stretch/>
        </p:blipFill>
        <p:spPr>
          <a:xfrm flipH="1">
            <a:off x="360" y="0"/>
            <a:ext cx="9143640" cy="5143320"/>
          </a:xfrm>
          <a:prstGeom prst="rect">
            <a:avLst/>
          </a:prstGeom>
          <a:noFill/>
          <a:ln w="0">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_1_1_1_1_1_1_1_1">
    <p:bg>
      <p:bgPr>
        <a:solidFill>
          <a:schemeClr val="lt1"/>
        </a:solidFill>
        <a:effectLst/>
      </p:bgPr>
    </p:bg>
    <p:spTree>
      <p:nvGrpSpPr>
        <p:cNvPr id="1" name=""/>
        <p:cNvGrpSpPr/>
        <p:nvPr/>
      </p:nvGrpSpPr>
      <p:grpSpPr>
        <a:xfrm>
          <a:off x="0" y="0"/>
          <a:ext cx="0" cy="0"/>
          <a:chOff x="0" y="0"/>
          <a:chExt cx="0" cy="0"/>
        </a:xfrm>
      </p:grpSpPr>
      <p:pic>
        <p:nvPicPr>
          <p:cNvPr id="48" name="Google Shape;121;p22"/>
          <p:cNvPicPr/>
          <p:nvPr/>
        </p:nvPicPr>
        <p:blipFill>
          <a:blip r:embed="rId2"/>
          <a:srcRect l="827" t="827" r="827" b="827"/>
          <a:stretch/>
        </p:blipFill>
        <p:spPr>
          <a:xfrm flipH="1">
            <a:off x="360" y="0"/>
            <a:ext cx="9143640" cy="5143320"/>
          </a:xfrm>
          <a:prstGeom prst="rect">
            <a:avLst/>
          </a:prstGeom>
          <a:noFill/>
          <a:ln w="0">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_1_1_1_1_1_1_1_1_1">
    <p:bg>
      <p:bgPr>
        <a:solidFill>
          <a:schemeClr val="lt1"/>
        </a:solidFill>
        <a:effectLst/>
      </p:bgPr>
    </p:bg>
    <p:spTree>
      <p:nvGrpSpPr>
        <p:cNvPr id="1" name=""/>
        <p:cNvGrpSpPr/>
        <p:nvPr/>
      </p:nvGrpSpPr>
      <p:grpSpPr>
        <a:xfrm>
          <a:off x="0" y="0"/>
          <a:ext cx="0" cy="0"/>
          <a:chOff x="0" y="0"/>
          <a:chExt cx="0" cy="0"/>
        </a:xfrm>
      </p:grpSpPr>
      <p:pic>
        <p:nvPicPr>
          <p:cNvPr id="49" name="Google Shape;123;p23"/>
          <p:cNvPicPr/>
          <p:nvPr/>
        </p:nvPicPr>
        <p:blipFill>
          <a:blip r:embed="rId2"/>
          <a:srcRect t="417" r="832" b="417"/>
          <a:stretch/>
        </p:blipFill>
        <p:spPr>
          <a:xfrm>
            <a:off x="0" y="0"/>
            <a:ext cx="9143640" cy="5143320"/>
          </a:xfrm>
          <a:prstGeom prst="rect">
            <a:avLst/>
          </a:prstGeom>
          <a:noFill/>
          <a:ln w="0">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 preserve="1">
  <p:cSld name="TITLE_AND_BODY">
    <p:bg>
      <p:bgPr>
        <a:solidFill>
          <a:schemeClr val="lt1"/>
        </a:solidFill>
        <a:effectLst/>
      </p:bgPr>
    </p:bg>
    <p:spTree>
      <p:nvGrpSpPr>
        <p:cNvPr id="1" name=""/>
        <p:cNvGrpSpPr/>
        <p:nvPr/>
      </p:nvGrpSpPr>
      <p:grpSpPr>
        <a:xfrm>
          <a:off x="0" y="0"/>
          <a:ext cx="0" cy="0"/>
          <a:chOff x="0" y="0"/>
          <a:chExt cx="0" cy="0"/>
        </a:xfrm>
      </p:grpSpPr>
      <p:pic>
        <p:nvPicPr>
          <p:cNvPr id="50" name="Google Shape;17;p4"/>
          <p:cNvPicPr/>
          <p:nvPr/>
        </p:nvPicPr>
        <p:blipFill>
          <a:blip r:embed="rId2"/>
          <a:srcRect t="417" r="832" b="417"/>
          <a:stretch/>
        </p:blipFill>
        <p:spPr>
          <a:xfrm>
            <a:off x="0" y="0"/>
            <a:ext cx="9143640" cy="5143320"/>
          </a:xfrm>
          <a:prstGeom prst="rect">
            <a:avLst/>
          </a:prstGeom>
          <a:noFill/>
          <a:ln w="0">
            <a:noFill/>
          </a:ln>
        </p:spPr>
      </p:pic>
      <p:sp>
        <p:nvSpPr>
          <p:cNvPr id="51" name="PlaceHolder 1"/>
          <p:cNvSpPr>
            <a:spLocks noGrp="1"/>
          </p:cNvSpPr>
          <p:nvPr>
            <p:ph type="body"/>
          </p:nvPr>
        </p:nvSpPr>
        <p:spPr>
          <a:xfrm>
            <a:off x="5576400" y="3472920"/>
            <a:ext cx="2530080" cy="4435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0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0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0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0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0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0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000" b="0" u="none" strike="noStrike">
                <a:solidFill>
                  <a:srgbClr val="000000"/>
                </a:solidFill>
                <a:effectLst/>
                <a:uFillTx/>
                <a:latin typeface="Arial"/>
              </a:rPr>
              <a:t>Seventh Outline Level</a:t>
            </a:r>
          </a:p>
        </p:txBody>
      </p:sp>
      <p:sp>
        <p:nvSpPr>
          <p:cNvPr id="52" name="PlaceHolder 2"/>
          <p:cNvSpPr>
            <a:spLocks noGrp="1"/>
          </p:cNvSpPr>
          <p:nvPr>
            <p:ph type="title"/>
          </p:nvPr>
        </p:nvSpPr>
        <p:spPr>
          <a:xfrm>
            <a:off x="22860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ITLE_AND_TWO_COLUMNS">
    <p:bg>
      <p:bgPr>
        <a:solidFill>
          <a:schemeClr val="lt1"/>
        </a:solidFill>
        <a:effectLst/>
      </p:bgPr>
    </p:bg>
    <p:spTree>
      <p:nvGrpSpPr>
        <p:cNvPr id="1" name=""/>
        <p:cNvGrpSpPr/>
        <p:nvPr/>
      </p:nvGrpSpPr>
      <p:grpSpPr>
        <a:xfrm>
          <a:off x="0" y="0"/>
          <a:ext cx="0" cy="0"/>
          <a:chOff x="0" y="0"/>
          <a:chExt cx="0" cy="0"/>
        </a:xfrm>
      </p:grpSpPr>
      <p:pic>
        <p:nvPicPr>
          <p:cNvPr id="53" name="Google Shape;21;p5"/>
          <p:cNvPicPr/>
          <p:nvPr/>
        </p:nvPicPr>
        <p:blipFill>
          <a:blip r:embed="rId2"/>
          <a:srcRect l="1755" t="932" r="98" b="932"/>
          <a:stretch/>
        </p:blipFill>
        <p:spPr>
          <a:xfrm flipH="1">
            <a:off x="360" y="0"/>
            <a:ext cx="9143640" cy="5142960"/>
          </a:xfrm>
          <a:prstGeom prst="rect">
            <a:avLst/>
          </a:prstGeom>
          <a:noFill/>
          <a:ln w="0">
            <a:noFill/>
          </a:ln>
        </p:spPr>
      </p:pic>
      <p:sp>
        <p:nvSpPr>
          <p:cNvPr id="54" name="PlaceHolder 1"/>
          <p:cNvSpPr>
            <a:spLocks noGrp="1"/>
          </p:cNvSpPr>
          <p:nvPr>
            <p:ph type="title"/>
          </p:nvPr>
        </p:nvSpPr>
        <p:spPr>
          <a:xfrm>
            <a:off x="23112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_ONLY">
    <p:bg>
      <p:bgPr>
        <a:solidFill>
          <a:schemeClr val="lt1"/>
        </a:solidFill>
        <a:effectLst/>
      </p:bgPr>
    </p:bg>
    <p:spTree>
      <p:nvGrpSpPr>
        <p:cNvPr id="1" name=""/>
        <p:cNvGrpSpPr/>
        <p:nvPr/>
      </p:nvGrpSpPr>
      <p:grpSpPr>
        <a:xfrm>
          <a:off x="0" y="0"/>
          <a:ext cx="0" cy="0"/>
          <a:chOff x="0" y="0"/>
          <a:chExt cx="0" cy="0"/>
        </a:xfrm>
      </p:grpSpPr>
      <p:pic>
        <p:nvPicPr>
          <p:cNvPr id="55" name="Google Shape;28;p6"/>
          <p:cNvPicPr/>
          <p:nvPr/>
        </p:nvPicPr>
        <p:blipFill>
          <a:blip r:embed="rId2"/>
          <a:srcRect t="417" b="417"/>
          <a:stretch/>
        </p:blipFill>
        <p:spPr>
          <a:xfrm>
            <a:off x="0" y="0"/>
            <a:ext cx="9220320" cy="5142960"/>
          </a:xfrm>
          <a:prstGeom prst="rect">
            <a:avLst/>
          </a:prstGeom>
          <a:noFill/>
          <a:ln w="0">
            <a:noFill/>
          </a:ln>
        </p:spPr>
      </p:pic>
      <p:sp>
        <p:nvSpPr>
          <p:cNvPr id="56" name="PlaceHolder 1"/>
          <p:cNvSpPr>
            <a:spLocks noGrp="1"/>
          </p:cNvSpPr>
          <p:nvPr>
            <p:ph type="title"/>
          </p:nvPr>
        </p:nvSpPr>
        <p:spPr>
          <a:xfrm>
            <a:off x="22860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ONE_COLUMN_TEXT">
    <p:bg>
      <p:bgPr>
        <a:solidFill>
          <a:schemeClr val="lt1"/>
        </a:solidFill>
        <a:effectLst/>
      </p:bgPr>
    </p:bg>
    <p:spTree>
      <p:nvGrpSpPr>
        <p:cNvPr id="1" name=""/>
        <p:cNvGrpSpPr/>
        <p:nvPr/>
      </p:nvGrpSpPr>
      <p:grpSpPr>
        <a:xfrm>
          <a:off x="0" y="0"/>
          <a:ext cx="0" cy="0"/>
          <a:chOff x="0" y="0"/>
          <a:chExt cx="0" cy="0"/>
        </a:xfrm>
      </p:grpSpPr>
      <p:pic>
        <p:nvPicPr>
          <p:cNvPr id="57" name="Google Shape;31;p7"/>
          <p:cNvPicPr/>
          <p:nvPr/>
        </p:nvPicPr>
        <p:blipFill>
          <a:blip r:embed="rId2"/>
          <a:srcRect l="827" t="827" r="827" b="827"/>
          <a:stretch/>
        </p:blipFill>
        <p:spPr>
          <a:xfrm>
            <a:off x="0" y="0"/>
            <a:ext cx="9143640" cy="5142960"/>
          </a:xfrm>
          <a:prstGeom prst="rect">
            <a:avLst/>
          </a:prstGeom>
          <a:noFill/>
          <a:ln w="0">
            <a:noFill/>
          </a:ln>
        </p:spPr>
      </p:pic>
      <p:sp>
        <p:nvSpPr>
          <p:cNvPr id="58" name="PlaceHolder 1"/>
          <p:cNvSpPr>
            <a:spLocks noGrp="1"/>
          </p:cNvSpPr>
          <p:nvPr>
            <p:ph type="title"/>
          </p:nvPr>
        </p:nvSpPr>
        <p:spPr>
          <a:xfrm>
            <a:off x="228600" y="228600"/>
            <a:ext cx="3998160" cy="1445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59" name="PlaceHolder 2"/>
          <p:cNvSpPr>
            <a:spLocks noGrp="1"/>
          </p:cNvSpPr>
          <p:nvPr>
            <p:ph type="body"/>
          </p:nvPr>
        </p:nvSpPr>
        <p:spPr>
          <a:xfrm>
            <a:off x="1609560" y="2066040"/>
            <a:ext cx="3823920" cy="253224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Seventh Outline Level</a:t>
            </a:r>
          </a:p>
        </p:txBody>
      </p:sp>
      <p:sp>
        <p:nvSpPr>
          <p:cNvPr id="60" name="PlaceHolder 3"/>
          <p:cNvSpPr>
            <a:spLocks noGrp="1"/>
          </p:cNvSpPr>
          <p:nvPr>
            <p:ph type="body"/>
          </p:nvPr>
        </p:nvSpPr>
        <p:spPr>
          <a:xfrm>
            <a:off x="5715720" y="0"/>
            <a:ext cx="3427920" cy="5143320"/>
          </a:xfrm>
          <a:prstGeom prst="rect">
            <a:avLst/>
          </a:prstGeom>
          <a:noFill/>
          <a:ln w="0">
            <a:noFill/>
          </a:ln>
        </p:spPr>
        <p:txBody>
          <a:bodyPr lIns="90000" tIns="45000" rIns="90000" bIns="45000" anchor="t">
            <a:normAutofit lnSpcReduction="9999"/>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bg>
      <p:bgPr>
        <a:solidFill>
          <a:schemeClr val="lt1"/>
        </a:solidFill>
        <a:effectLst/>
      </p:bgPr>
    </p:bg>
    <p:spTree>
      <p:nvGrpSpPr>
        <p:cNvPr id="1" name=""/>
        <p:cNvGrpSpPr/>
        <p:nvPr/>
      </p:nvGrpSpPr>
      <p:grpSpPr>
        <a:xfrm>
          <a:off x="0" y="0"/>
          <a:ext cx="0" cy="0"/>
          <a:chOff x="0" y="0"/>
          <a:chExt cx="0" cy="0"/>
        </a:xfrm>
      </p:grpSpPr>
      <p:pic>
        <p:nvPicPr>
          <p:cNvPr id="3" name="Google Shape;47;p11"/>
          <p:cNvPicPr/>
          <p:nvPr/>
        </p:nvPicPr>
        <p:blipFill>
          <a:blip r:embed="rId2"/>
          <a:srcRect l="827" t="827" r="827" b="827"/>
          <a:stretch/>
        </p:blipFill>
        <p:spPr>
          <a:xfrm>
            <a:off x="0" y="0"/>
            <a:ext cx="9143640" cy="5142960"/>
          </a:xfrm>
          <a:prstGeom prst="rect">
            <a:avLst/>
          </a:prstGeom>
          <a:noFill/>
          <a:ln w="0">
            <a:noFill/>
          </a:ln>
        </p:spPr>
      </p:pic>
      <p:sp>
        <p:nvSpPr>
          <p:cNvPr id="4" name="PlaceHolder 1"/>
          <p:cNvSpPr>
            <a:spLocks noGrp="1"/>
          </p:cNvSpPr>
          <p:nvPr>
            <p:ph type="title"/>
          </p:nvPr>
        </p:nvSpPr>
        <p:spPr>
          <a:xfrm>
            <a:off x="1284120" y="1953000"/>
            <a:ext cx="6575760" cy="799200"/>
          </a:xfrm>
          <a:prstGeom prst="rect">
            <a:avLst/>
          </a:prstGeom>
          <a:noFill/>
          <a:ln w="0">
            <a:noFill/>
          </a:ln>
        </p:spPr>
        <p:txBody>
          <a:bodyPr lIns="91440" tIns="91440" rIns="91440" bIns="91440" anchor="b">
            <a:noAutofit/>
          </a:bodyPr>
          <a:lstStyle/>
          <a:p>
            <a:pPr indent="0" algn="ctr">
              <a:lnSpc>
                <a:spcPct val="100000"/>
              </a:lnSpc>
              <a:buNone/>
            </a:pPr>
            <a:r>
              <a:rPr lang="fr-FR" sz="6000" b="0" u="none" strike="noStrike">
                <a:solidFill>
                  <a:schemeClr val="dk1"/>
                </a:solidFill>
                <a:effectLst/>
                <a:uFillTx/>
                <a:latin typeface="Figtree"/>
                <a:ea typeface="Figtree"/>
              </a:rPr>
              <a:t>xx%</a:t>
            </a:r>
            <a:endParaRPr lang="fr-FR" sz="6000" b="0" u="none" strike="noStrike">
              <a:solidFill>
                <a:schemeClr val="dk1"/>
              </a:solidFill>
              <a:effectLst/>
              <a:uFillTx/>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MAIN_POINT">
    <p:bg>
      <p:bgPr>
        <a:solidFill>
          <a:schemeClr val="lt1"/>
        </a:solidFill>
        <a:effectLst/>
      </p:bgPr>
    </p:bg>
    <p:spTree>
      <p:nvGrpSpPr>
        <p:cNvPr id="1" name=""/>
        <p:cNvGrpSpPr/>
        <p:nvPr/>
      </p:nvGrpSpPr>
      <p:grpSpPr>
        <a:xfrm>
          <a:off x="0" y="0"/>
          <a:ext cx="0" cy="0"/>
          <a:chOff x="0" y="0"/>
          <a:chExt cx="0" cy="0"/>
        </a:xfrm>
      </p:grpSpPr>
      <p:pic>
        <p:nvPicPr>
          <p:cNvPr id="61" name="Google Shape;36;p8"/>
          <p:cNvPicPr/>
          <p:nvPr/>
        </p:nvPicPr>
        <p:blipFill>
          <a:blip r:embed="rId2"/>
          <a:srcRect l="827" t="827" r="827" b="827"/>
          <a:stretch/>
        </p:blipFill>
        <p:spPr>
          <a:xfrm>
            <a:off x="0" y="0"/>
            <a:ext cx="9143640" cy="5142960"/>
          </a:xfrm>
          <a:prstGeom prst="rect">
            <a:avLst/>
          </a:prstGeom>
          <a:noFill/>
          <a:ln w="0">
            <a:noFill/>
          </a:ln>
        </p:spPr>
      </p:pic>
      <p:sp>
        <p:nvSpPr>
          <p:cNvPr id="62"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4500" b="0" u="none" strike="noStrike">
                <a:solidFill>
                  <a:schemeClr val="dk1"/>
                </a:solidFill>
                <a:effectLst/>
                <a:uFillTx/>
                <a:latin typeface="Arial"/>
              </a:rPr>
              <a:t>Click to edit the title text format</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SECTION_TITLE_AND_DESCRIPTION">
    <p:bg>
      <p:bgPr>
        <a:solidFill>
          <a:schemeClr val="lt1"/>
        </a:solidFill>
        <a:effectLst/>
      </p:bgPr>
    </p:bg>
    <p:spTree>
      <p:nvGrpSpPr>
        <p:cNvPr id="1" name=""/>
        <p:cNvGrpSpPr/>
        <p:nvPr/>
      </p:nvGrpSpPr>
      <p:grpSpPr>
        <a:xfrm>
          <a:off x="0" y="0"/>
          <a:ext cx="0" cy="0"/>
          <a:chOff x="0" y="0"/>
          <a:chExt cx="0" cy="0"/>
        </a:xfrm>
      </p:grpSpPr>
      <p:pic>
        <p:nvPicPr>
          <p:cNvPr id="63" name="Google Shape;39;p9"/>
          <p:cNvPicPr/>
          <p:nvPr/>
        </p:nvPicPr>
        <p:blipFill>
          <a:blip r:embed="rId2"/>
          <a:srcRect t="417" r="832" b="417"/>
          <a:stretch/>
        </p:blipFill>
        <p:spPr>
          <a:xfrm>
            <a:off x="0" y="0"/>
            <a:ext cx="9143640" cy="5143320"/>
          </a:xfrm>
          <a:prstGeom prst="rect">
            <a:avLst/>
          </a:prstGeom>
          <a:noFill/>
          <a:ln w="0">
            <a:noFill/>
          </a:ln>
        </p:spPr>
      </p:pic>
      <p:sp>
        <p:nvSpPr>
          <p:cNvPr id="64" name="PlaceHolder 1"/>
          <p:cNvSpPr>
            <a:spLocks noGrp="1"/>
          </p:cNvSpPr>
          <p:nvPr>
            <p:ph type="title"/>
          </p:nvPr>
        </p:nvSpPr>
        <p:spPr>
          <a:xfrm>
            <a:off x="228600" y="462240"/>
            <a:ext cx="8686440" cy="58860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APTION_ONLY">
    <p:bg>
      <p:bgPr>
        <a:solidFill>
          <a:schemeClr val="lt1"/>
        </a:solidFill>
        <a:effectLst/>
      </p:bgPr>
    </p:bg>
    <p:spTree>
      <p:nvGrpSpPr>
        <p:cNvPr id="1" name=""/>
        <p:cNvGrpSpPr/>
        <p:nvPr/>
      </p:nvGrpSpPr>
      <p:grpSpPr>
        <a:xfrm>
          <a:off x="0" y="0"/>
          <a:ext cx="0" cy="0"/>
          <a:chOff x="0" y="0"/>
          <a:chExt cx="0" cy="0"/>
        </a:xfrm>
      </p:grpSpPr>
      <p:sp>
        <p:nvSpPr>
          <p:cNvPr id="65"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
        <p:nvSpPr>
          <p:cNvPr id="66" name="PlaceHolder 2"/>
          <p:cNvSpPr>
            <a:spLocks noGrp="1"/>
          </p:cNvSpPr>
          <p:nvPr>
            <p:ph type="title"/>
          </p:nvPr>
        </p:nvSpPr>
        <p:spPr>
          <a:xfrm>
            <a:off x="228600" y="4549680"/>
            <a:ext cx="3658320" cy="365040"/>
          </a:xfrm>
          <a:prstGeom prst="rect">
            <a:avLst/>
          </a:prstGeom>
          <a:noFill/>
          <a:ln w="0">
            <a:noFill/>
          </a:ln>
        </p:spPr>
        <p:txBody>
          <a:bodyPr lIns="91440" tIns="91440" rIns="91440" bIns="91440" anchor="t">
            <a:noAutofit/>
          </a:bodyPr>
          <a:lstStyle/>
          <a:p>
            <a:pPr indent="0">
              <a:buNone/>
            </a:pPr>
            <a:r>
              <a:rPr lang="fr-FR" sz="1200" b="0" u="none" strike="noStrike">
                <a:solidFill>
                  <a:schemeClr val="dk1"/>
                </a:solidFill>
                <a:effectLst/>
                <a:uFillTx/>
                <a:latin typeface="Arial"/>
              </a:rPr>
              <a:t>Click to edit the title text format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2_1">
    <p:bg>
      <p:bgPr>
        <a:solidFill>
          <a:schemeClr val="lt1"/>
        </a:solidFill>
        <a:effectLst/>
      </p:bgPr>
    </p:bg>
    <p:spTree>
      <p:nvGrpSpPr>
        <p:cNvPr id="1" name=""/>
        <p:cNvGrpSpPr/>
        <p:nvPr/>
      </p:nvGrpSpPr>
      <p:grpSpPr>
        <a:xfrm>
          <a:off x="0" y="0"/>
          <a:ext cx="0" cy="0"/>
          <a:chOff x="0" y="0"/>
          <a:chExt cx="0" cy="0"/>
        </a:xfrm>
      </p:grpSpPr>
      <p:pic>
        <p:nvPicPr>
          <p:cNvPr id="5" name="Google Shape;52;p13"/>
          <p:cNvPicPr/>
          <p:nvPr/>
        </p:nvPicPr>
        <p:blipFill>
          <a:blip r:embed="rId2"/>
          <a:srcRect l="961" t="922" r="950" b="932"/>
          <a:stretch/>
        </p:blipFill>
        <p:spPr>
          <a:xfrm flipH="1">
            <a:off x="5400" y="0"/>
            <a:ext cx="9138600" cy="5143320"/>
          </a:xfrm>
          <a:prstGeom prst="rect">
            <a:avLst/>
          </a:prstGeom>
          <a:noFill/>
          <a:ln w="0">
            <a:noFill/>
          </a:ln>
        </p:spPr>
      </p:pic>
      <p:sp>
        <p:nvSpPr>
          <p:cNvPr id="6" name="PlaceHolder 1"/>
          <p:cNvSpPr>
            <a:spLocks noGrp="1"/>
          </p:cNvSpPr>
          <p:nvPr>
            <p:ph type="title"/>
          </p:nvPr>
        </p:nvSpPr>
        <p:spPr>
          <a:xfrm>
            <a:off x="22860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
        <p:nvSpPr>
          <p:cNvPr id="7" name="PlaceHolder 2"/>
          <p:cNvSpPr>
            <a:spLocks noGrp="1"/>
          </p:cNvSpPr>
          <p:nvPr>
            <p:ph type="title"/>
          </p:nvPr>
        </p:nvSpPr>
        <p:spPr>
          <a:xfrm>
            <a:off x="7034760" y="2030040"/>
            <a:ext cx="62532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8" name="PlaceHolder 3"/>
          <p:cNvSpPr>
            <a:spLocks noGrp="1"/>
          </p:cNvSpPr>
          <p:nvPr>
            <p:ph type="title"/>
          </p:nvPr>
        </p:nvSpPr>
        <p:spPr>
          <a:xfrm>
            <a:off x="2498400" y="2030040"/>
            <a:ext cx="62532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9" name="PlaceHolder 4"/>
          <p:cNvSpPr>
            <a:spLocks noGrp="1"/>
          </p:cNvSpPr>
          <p:nvPr>
            <p:ph type="title"/>
          </p:nvPr>
        </p:nvSpPr>
        <p:spPr>
          <a:xfrm>
            <a:off x="231120" y="2030040"/>
            <a:ext cx="62424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10" name="PlaceHolder 5"/>
          <p:cNvSpPr>
            <a:spLocks noGrp="1"/>
          </p:cNvSpPr>
          <p:nvPr>
            <p:ph type="title"/>
          </p:nvPr>
        </p:nvSpPr>
        <p:spPr>
          <a:xfrm>
            <a:off x="4766400" y="2030040"/>
            <a:ext cx="62532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11" name="PlaceHolder 6"/>
          <p:cNvSpPr>
            <a:spLocks noGrp="1"/>
          </p:cNvSpPr>
          <p:nvPr>
            <p:ph type="title"/>
          </p:nvPr>
        </p:nvSpPr>
        <p:spPr>
          <a:xfrm>
            <a:off x="2499840" y="3377160"/>
            <a:ext cx="62424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12" name="PlaceHolder 7"/>
          <p:cNvSpPr>
            <a:spLocks noGrp="1"/>
          </p:cNvSpPr>
          <p:nvPr>
            <p:ph type="title"/>
          </p:nvPr>
        </p:nvSpPr>
        <p:spPr>
          <a:xfrm>
            <a:off x="4767480" y="3377160"/>
            <a:ext cx="62424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13" name="PlaceHolder 8"/>
          <p:cNvSpPr>
            <a:spLocks noGrp="1"/>
          </p:cNvSpPr>
          <p:nvPr>
            <p:ph type="title"/>
          </p:nvPr>
        </p:nvSpPr>
        <p:spPr>
          <a:xfrm>
            <a:off x="7034760" y="3377160"/>
            <a:ext cx="62424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14" name="PlaceHolder 9"/>
          <p:cNvSpPr>
            <a:spLocks noGrp="1"/>
          </p:cNvSpPr>
          <p:nvPr>
            <p:ph type="title"/>
          </p:nvPr>
        </p:nvSpPr>
        <p:spPr>
          <a:xfrm>
            <a:off x="232200" y="3377160"/>
            <a:ext cx="62424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
    <p:bg>
      <p:bgPr>
        <a:solidFill>
          <a:schemeClr val="lt1"/>
        </a:solidFill>
        <a:effectLst/>
      </p:bgPr>
    </p:bg>
    <p:spTree>
      <p:nvGrpSpPr>
        <p:cNvPr id="1" name=""/>
        <p:cNvGrpSpPr/>
        <p:nvPr/>
      </p:nvGrpSpPr>
      <p:grpSpPr>
        <a:xfrm>
          <a:off x="0" y="0"/>
          <a:ext cx="0" cy="0"/>
          <a:chOff x="0" y="0"/>
          <a:chExt cx="0" cy="0"/>
        </a:xfrm>
      </p:grpSpPr>
      <p:pic>
        <p:nvPicPr>
          <p:cNvPr id="15" name="Google Shape;71;p14"/>
          <p:cNvPicPr/>
          <p:nvPr/>
        </p:nvPicPr>
        <p:blipFill>
          <a:blip r:embed="rId2"/>
          <a:srcRect t="417" r="832" b="417"/>
          <a:stretch/>
        </p:blipFill>
        <p:spPr>
          <a:xfrm>
            <a:off x="0" y="0"/>
            <a:ext cx="9143640" cy="5143320"/>
          </a:xfrm>
          <a:prstGeom prst="rect">
            <a:avLst/>
          </a:prstGeom>
          <a:noFill/>
          <a:ln w="0">
            <a:noFill/>
          </a:ln>
        </p:spPr>
      </p:pic>
      <p:sp>
        <p:nvSpPr>
          <p:cNvPr id="16" name="PlaceHolder 1"/>
          <p:cNvSpPr>
            <a:spLocks noGrp="1"/>
          </p:cNvSpPr>
          <p:nvPr>
            <p:ph type="title"/>
          </p:nvPr>
        </p:nvSpPr>
        <p:spPr>
          <a:xfrm>
            <a:off x="228600" y="228600"/>
            <a:ext cx="8686440" cy="1051560"/>
          </a:xfrm>
          <a:prstGeom prst="rect">
            <a:avLst/>
          </a:prstGeom>
          <a:noFill/>
          <a:ln w="0">
            <a:noFill/>
          </a:ln>
        </p:spPr>
        <p:txBody>
          <a:bodyPr lIns="91440" tIns="91440" rIns="91440" bIns="91440" anchor="b">
            <a:noAutofit/>
          </a:bodyPr>
          <a:lstStyle/>
          <a:p>
            <a:pPr indent="0">
              <a:buNone/>
            </a:pPr>
            <a:r>
              <a:rPr lang="fr-FR" sz="3500" b="0" u="none" strike="noStrike">
                <a:solidFill>
                  <a:schemeClr val="dk1"/>
                </a:solidFill>
                <a:effectLst/>
                <a:uFillTx/>
                <a:latin typeface="Arial"/>
              </a:rPr>
              <a:t>Click to edit the title text format</a:t>
            </a:r>
          </a:p>
        </p:txBody>
      </p:sp>
      <p:sp>
        <p:nvSpPr>
          <p:cNvPr id="17"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ONE_COLUMN_TEXT_1">
    <p:bg>
      <p:bgPr>
        <a:solidFill>
          <a:schemeClr val="lt1"/>
        </a:solidFill>
        <a:effectLst/>
      </p:bgPr>
    </p:bg>
    <p:spTree>
      <p:nvGrpSpPr>
        <p:cNvPr id="1" name=""/>
        <p:cNvGrpSpPr/>
        <p:nvPr/>
      </p:nvGrpSpPr>
      <p:grpSpPr>
        <a:xfrm>
          <a:off x="0" y="0"/>
          <a:ext cx="0" cy="0"/>
          <a:chOff x="0" y="0"/>
          <a:chExt cx="0" cy="0"/>
        </a:xfrm>
      </p:grpSpPr>
      <p:pic>
        <p:nvPicPr>
          <p:cNvPr id="18" name="Google Shape;75;p15"/>
          <p:cNvPicPr/>
          <p:nvPr/>
        </p:nvPicPr>
        <p:blipFill>
          <a:blip r:embed="rId2"/>
          <a:srcRect l="513" r="513" b="1854"/>
          <a:stretch/>
        </p:blipFill>
        <p:spPr>
          <a:xfrm>
            <a:off x="0" y="0"/>
            <a:ext cx="9143640" cy="5143320"/>
          </a:xfrm>
          <a:prstGeom prst="rect">
            <a:avLst/>
          </a:prstGeom>
          <a:noFill/>
          <a:ln w="0">
            <a:noFill/>
          </a:ln>
        </p:spPr>
      </p:pic>
      <p:sp>
        <p:nvSpPr>
          <p:cNvPr id="19" name="PlaceHolder 1"/>
          <p:cNvSpPr>
            <a:spLocks noGrp="1"/>
          </p:cNvSpPr>
          <p:nvPr>
            <p:ph type="title"/>
          </p:nvPr>
        </p:nvSpPr>
        <p:spPr>
          <a:xfrm>
            <a:off x="23364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
        <p:nvSpPr>
          <p:cNvPr id="20" name="PlaceHolder 2"/>
          <p:cNvSpPr>
            <a:spLocks noGrp="1"/>
          </p:cNvSpPr>
          <p:nvPr>
            <p:ph type="body"/>
          </p:nvPr>
        </p:nvSpPr>
        <p:spPr>
          <a:xfrm>
            <a:off x="228600" y="1370160"/>
            <a:ext cx="3697560" cy="3544560"/>
          </a:xfrm>
          <a:prstGeom prst="rect">
            <a:avLst/>
          </a:prstGeom>
          <a:noFill/>
          <a:ln w="0">
            <a:noFill/>
          </a:ln>
        </p:spPr>
        <p:txBody>
          <a:bodyPr lIns="91440" tIns="91440" rIns="91440" bIns="91440" anchor="b">
            <a:no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Seventh Outline Level</a:t>
            </a:r>
          </a:p>
        </p:txBody>
      </p:sp>
      <p:sp>
        <p:nvSpPr>
          <p:cNvPr id="21" name="PlaceHolder 3"/>
          <p:cNvSpPr>
            <a:spLocks noGrp="1"/>
          </p:cNvSpPr>
          <p:nvPr>
            <p:ph type="body"/>
          </p:nvPr>
        </p:nvSpPr>
        <p:spPr>
          <a:xfrm>
            <a:off x="4572360" y="1524960"/>
            <a:ext cx="4236840" cy="312516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ONLY_1">
    <p:bg>
      <p:bgPr>
        <a:solidFill>
          <a:schemeClr val="lt1"/>
        </a:solidFill>
        <a:effectLst/>
      </p:bgPr>
    </p:bg>
    <p:spTree>
      <p:nvGrpSpPr>
        <p:cNvPr id="1" name=""/>
        <p:cNvGrpSpPr/>
        <p:nvPr/>
      </p:nvGrpSpPr>
      <p:grpSpPr>
        <a:xfrm>
          <a:off x="0" y="0"/>
          <a:ext cx="0" cy="0"/>
          <a:chOff x="0" y="0"/>
          <a:chExt cx="0" cy="0"/>
        </a:xfrm>
      </p:grpSpPr>
      <p:pic>
        <p:nvPicPr>
          <p:cNvPr id="22" name="Google Shape;80;p16"/>
          <p:cNvPicPr/>
          <p:nvPr/>
        </p:nvPicPr>
        <p:blipFill>
          <a:blip r:embed="rId2"/>
          <a:srcRect l="1755" t="932" r="98" b="922"/>
          <a:stretch/>
        </p:blipFill>
        <p:spPr>
          <a:xfrm flipH="1">
            <a:off x="360" y="0"/>
            <a:ext cx="9143640" cy="5143320"/>
          </a:xfrm>
          <a:prstGeom prst="rect">
            <a:avLst/>
          </a:prstGeom>
          <a:noFill/>
          <a:ln w="0">
            <a:noFill/>
          </a:ln>
        </p:spPr>
      </p:pic>
      <p:sp>
        <p:nvSpPr>
          <p:cNvPr id="23" name="PlaceHolder 1"/>
          <p:cNvSpPr>
            <a:spLocks noGrp="1"/>
          </p:cNvSpPr>
          <p:nvPr>
            <p:ph type="title"/>
          </p:nvPr>
        </p:nvSpPr>
        <p:spPr>
          <a:xfrm>
            <a:off x="22860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_1_1_1_2">
    <p:bg>
      <p:bgPr>
        <a:solidFill>
          <a:schemeClr val="lt1"/>
        </a:solidFill>
        <a:effectLst/>
      </p:bgPr>
    </p:bg>
    <p:spTree>
      <p:nvGrpSpPr>
        <p:cNvPr id="1" name=""/>
        <p:cNvGrpSpPr/>
        <p:nvPr/>
      </p:nvGrpSpPr>
      <p:grpSpPr>
        <a:xfrm>
          <a:off x="0" y="0"/>
          <a:ext cx="0" cy="0"/>
          <a:chOff x="0" y="0"/>
          <a:chExt cx="0" cy="0"/>
        </a:xfrm>
      </p:grpSpPr>
      <p:pic>
        <p:nvPicPr>
          <p:cNvPr id="24" name="Google Shape;83;p17"/>
          <p:cNvPicPr/>
          <p:nvPr/>
        </p:nvPicPr>
        <p:blipFill>
          <a:blip r:embed="rId2"/>
          <a:srcRect t="417" r="832" b="417"/>
          <a:stretch/>
        </p:blipFill>
        <p:spPr>
          <a:xfrm>
            <a:off x="0" y="0"/>
            <a:ext cx="9143640" cy="5143320"/>
          </a:xfrm>
          <a:prstGeom prst="rect">
            <a:avLst/>
          </a:prstGeom>
          <a:noFill/>
          <a:ln w="0">
            <a:noFill/>
          </a:ln>
        </p:spPr>
      </p:pic>
      <p:sp>
        <p:nvSpPr>
          <p:cNvPr id="25" name="PlaceHolder 1"/>
          <p:cNvSpPr>
            <a:spLocks noGrp="1"/>
          </p:cNvSpPr>
          <p:nvPr>
            <p:ph type="title"/>
          </p:nvPr>
        </p:nvSpPr>
        <p:spPr>
          <a:xfrm>
            <a:off x="228600" y="3336480"/>
            <a:ext cx="1634760" cy="1192320"/>
          </a:xfrm>
          <a:prstGeom prst="rect">
            <a:avLst/>
          </a:prstGeom>
          <a:noFill/>
          <a:ln w="0">
            <a:noFill/>
          </a:ln>
        </p:spPr>
        <p:txBody>
          <a:bodyPr lIns="91440" tIns="91440" rIns="91440" bIns="91440" anchor="t">
            <a:noAutofit/>
          </a:bodyPr>
          <a:lstStyle/>
          <a:p>
            <a:pPr indent="0">
              <a:lnSpc>
                <a:spcPct val="100000"/>
              </a:lnSpc>
              <a:buNone/>
            </a:pPr>
            <a:r>
              <a:rPr lang="fr-FR" sz="1600" b="0" u="none" strike="noStrike">
                <a:solidFill>
                  <a:schemeClr val="dk2"/>
                </a:solidFill>
                <a:effectLst/>
                <a:uFillTx/>
                <a:latin typeface="Figtree"/>
                <a:ea typeface="Figtree"/>
              </a:rPr>
              <a:t>xx%</a:t>
            </a:r>
            <a:endParaRPr lang="fr-FR" sz="1600" b="0" u="none" strike="noStrike">
              <a:solidFill>
                <a:schemeClr val="dk1"/>
              </a:solidFill>
              <a:effectLst/>
              <a:uFillTx/>
              <a:latin typeface="Arial"/>
            </a:endParaRPr>
          </a:p>
        </p:txBody>
      </p:sp>
      <p:sp>
        <p:nvSpPr>
          <p:cNvPr id="26" name="PlaceHolder 2"/>
          <p:cNvSpPr>
            <a:spLocks noGrp="1"/>
          </p:cNvSpPr>
          <p:nvPr>
            <p:ph type="title"/>
          </p:nvPr>
        </p:nvSpPr>
        <p:spPr>
          <a:xfrm>
            <a:off x="4882680" y="2006280"/>
            <a:ext cx="1634760" cy="1192320"/>
          </a:xfrm>
          <a:prstGeom prst="rect">
            <a:avLst/>
          </a:prstGeom>
          <a:noFill/>
          <a:ln w="0">
            <a:noFill/>
          </a:ln>
        </p:spPr>
        <p:txBody>
          <a:bodyPr lIns="91440" tIns="91440" rIns="91440" bIns="91440" anchor="t">
            <a:noAutofit/>
          </a:bodyPr>
          <a:lstStyle/>
          <a:p>
            <a:pPr indent="0">
              <a:lnSpc>
                <a:spcPct val="100000"/>
              </a:lnSpc>
              <a:buNone/>
            </a:pPr>
            <a:r>
              <a:rPr lang="fr-FR" sz="1600" b="0" u="none" strike="noStrike">
                <a:solidFill>
                  <a:schemeClr val="dk2"/>
                </a:solidFill>
                <a:effectLst/>
                <a:uFillTx/>
                <a:latin typeface="Figtree"/>
                <a:ea typeface="Figtree"/>
              </a:rPr>
              <a:t>xx%</a:t>
            </a:r>
            <a:endParaRPr lang="fr-FR" sz="1600" b="0" u="none" strike="noStrike">
              <a:solidFill>
                <a:schemeClr val="dk1"/>
              </a:solidFill>
              <a:effectLst/>
              <a:uFillTx/>
              <a:latin typeface="Arial"/>
            </a:endParaRPr>
          </a:p>
        </p:txBody>
      </p:sp>
      <p:sp>
        <p:nvSpPr>
          <p:cNvPr id="27" name="PlaceHolder 3"/>
          <p:cNvSpPr>
            <a:spLocks noGrp="1"/>
          </p:cNvSpPr>
          <p:nvPr>
            <p:ph type="title"/>
          </p:nvPr>
        </p:nvSpPr>
        <p:spPr>
          <a:xfrm>
            <a:off x="4882680" y="3336480"/>
            <a:ext cx="1634760" cy="1192320"/>
          </a:xfrm>
          <a:prstGeom prst="rect">
            <a:avLst/>
          </a:prstGeom>
          <a:noFill/>
          <a:ln w="0">
            <a:noFill/>
          </a:ln>
        </p:spPr>
        <p:txBody>
          <a:bodyPr lIns="91440" tIns="91440" rIns="91440" bIns="91440" anchor="t">
            <a:noAutofit/>
          </a:bodyPr>
          <a:lstStyle/>
          <a:p>
            <a:pPr indent="0">
              <a:lnSpc>
                <a:spcPct val="100000"/>
              </a:lnSpc>
              <a:buNone/>
            </a:pPr>
            <a:r>
              <a:rPr lang="fr-FR" sz="1600" b="0" u="none" strike="noStrike">
                <a:solidFill>
                  <a:schemeClr val="dk2"/>
                </a:solidFill>
                <a:effectLst/>
                <a:uFillTx/>
                <a:latin typeface="Figtree"/>
                <a:ea typeface="Figtree"/>
              </a:rPr>
              <a:t>xx%</a:t>
            </a:r>
            <a:endParaRPr lang="fr-FR" sz="1600" b="0" u="none" strike="noStrike">
              <a:solidFill>
                <a:schemeClr val="dk1"/>
              </a:solidFill>
              <a:effectLst/>
              <a:uFillTx/>
              <a:latin typeface="Arial"/>
            </a:endParaRPr>
          </a:p>
        </p:txBody>
      </p:sp>
      <p:sp>
        <p:nvSpPr>
          <p:cNvPr id="28" name="PlaceHolder 4"/>
          <p:cNvSpPr>
            <a:spLocks noGrp="1"/>
          </p:cNvSpPr>
          <p:nvPr>
            <p:ph type="title"/>
          </p:nvPr>
        </p:nvSpPr>
        <p:spPr>
          <a:xfrm>
            <a:off x="228600" y="462240"/>
            <a:ext cx="8686440" cy="58860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_1_1_1_1_1">
    <p:bg>
      <p:bgPr>
        <a:solidFill>
          <a:schemeClr val="lt1"/>
        </a:solidFill>
        <a:effectLst/>
      </p:bgPr>
    </p:bg>
    <p:spTree>
      <p:nvGrpSpPr>
        <p:cNvPr id="1" name=""/>
        <p:cNvGrpSpPr/>
        <p:nvPr/>
      </p:nvGrpSpPr>
      <p:grpSpPr>
        <a:xfrm>
          <a:off x="0" y="0"/>
          <a:ext cx="0" cy="0"/>
          <a:chOff x="0" y="0"/>
          <a:chExt cx="0" cy="0"/>
        </a:xfrm>
      </p:grpSpPr>
      <p:pic>
        <p:nvPicPr>
          <p:cNvPr id="29" name="Google Shape;93;p18"/>
          <p:cNvPicPr/>
          <p:nvPr/>
        </p:nvPicPr>
        <p:blipFill>
          <a:blip r:embed="rId2"/>
          <a:srcRect l="1755" t="942" r="98" b="922"/>
          <a:stretch/>
        </p:blipFill>
        <p:spPr>
          <a:xfrm flipH="1">
            <a:off x="360" y="0"/>
            <a:ext cx="9143640" cy="5143320"/>
          </a:xfrm>
          <a:prstGeom prst="rect">
            <a:avLst/>
          </a:prstGeom>
          <a:noFill/>
          <a:ln w="0">
            <a:noFill/>
          </a:ln>
        </p:spPr>
      </p:pic>
      <p:sp>
        <p:nvSpPr>
          <p:cNvPr id="30" name="PlaceHolder 1"/>
          <p:cNvSpPr>
            <a:spLocks noGrp="1"/>
          </p:cNvSpPr>
          <p:nvPr>
            <p:ph type="title"/>
          </p:nvPr>
        </p:nvSpPr>
        <p:spPr>
          <a:xfrm>
            <a:off x="4572000" y="3398760"/>
            <a:ext cx="59076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1" name="PlaceHolder 2"/>
          <p:cNvSpPr>
            <a:spLocks noGrp="1"/>
          </p:cNvSpPr>
          <p:nvPr>
            <p:ph type="title"/>
          </p:nvPr>
        </p:nvSpPr>
        <p:spPr>
          <a:xfrm>
            <a:off x="228600" y="3398760"/>
            <a:ext cx="59076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2" name="PlaceHolder 3"/>
          <p:cNvSpPr>
            <a:spLocks noGrp="1"/>
          </p:cNvSpPr>
          <p:nvPr>
            <p:ph type="title"/>
          </p:nvPr>
        </p:nvSpPr>
        <p:spPr>
          <a:xfrm>
            <a:off x="228600" y="2512800"/>
            <a:ext cx="58968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3" name="PlaceHolder 4"/>
          <p:cNvSpPr>
            <a:spLocks noGrp="1"/>
          </p:cNvSpPr>
          <p:nvPr>
            <p:ph type="title"/>
          </p:nvPr>
        </p:nvSpPr>
        <p:spPr>
          <a:xfrm>
            <a:off x="4572000" y="2512800"/>
            <a:ext cx="59076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4" name="PlaceHolder 5"/>
          <p:cNvSpPr>
            <a:spLocks noGrp="1"/>
          </p:cNvSpPr>
          <p:nvPr>
            <p:ph type="title"/>
          </p:nvPr>
        </p:nvSpPr>
        <p:spPr>
          <a:xfrm>
            <a:off x="228600" y="1626840"/>
            <a:ext cx="59076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5" name="PlaceHolder 6"/>
          <p:cNvSpPr>
            <a:spLocks noGrp="1"/>
          </p:cNvSpPr>
          <p:nvPr>
            <p:ph type="title"/>
          </p:nvPr>
        </p:nvSpPr>
        <p:spPr>
          <a:xfrm>
            <a:off x="4572000" y="1626840"/>
            <a:ext cx="59076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6" name="PlaceHolder 7"/>
          <p:cNvSpPr>
            <a:spLocks noGrp="1"/>
          </p:cNvSpPr>
          <p:nvPr>
            <p:ph type="title"/>
          </p:nvPr>
        </p:nvSpPr>
        <p:spPr>
          <a:xfrm>
            <a:off x="228600" y="462240"/>
            <a:ext cx="8686440" cy="58860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5.xml"/><Relationship Id="rId4" Type="http://schemas.openxmlformats.org/officeDocument/2006/relationships/image" Target="../media/image10.jpg"/></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PlaceHolder 1"/>
          <p:cNvSpPr>
            <a:spLocks noGrp="1"/>
          </p:cNvSpPr>
          <p:nvPr>
            <p:ph type="title"/>
          </p:nvPr>
        </p:nvSpPr>
        <p:spPr>
          <a:xfrm>
            <a:off x="228780" y="465088"/>
            <a:ext cx="8686440" cy="164736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US" sz="6000" b="0" u="none" strike="noStrike" dirty="0">
                <a:solidFill>
                  <a:schemeClr val="dk1"/>
                </a:solidFill>
                <a:effectLst/>
                <a:uFillTx/>
                <a:latin typeface="Footlight MT Light" panose="0204060206030A020304" pitchFamily="18" charset="0"/>
                <a:ea typeface="Figtree"/>
              </a:rPr>
              <a:t>Text Summarization</a:t>
            </a:r>
            <a:endParaRPr lang="fr-FR" sz="6000" b="0" u="none" strike="noStrike" dirty="0">
              <a:solidFill>
                <a:schemeClr val="dk1"/>
              </a:solidFill>
              <a:effectLst/>
              <a:uFillTx/>
              <a:latin typeface="Footlight MT Light" panose="0204060206030A020304" pitchFamily="18" charset="0"/>
            </a:endParaRPr>
          </a:p>
        </p:txBody>
      </p:sp>
      <p:sp>
        <p:nvSpPr>
          <p:cNvPr id="73" name="PlaceHolder 2"/>
          <p:cNvSpPr>
            <a:spLocks noGrp="1"/>
          </p:cNvSpPr>
          <p:nvPr>
            <p:ph type="subTitle"/>
          </p:nvPr>
        </p:nvSpPr>
        <p:spPr>
          <a:xfrm>
            <a:off x="265054" y="2262461"/>
            <a:ext cx="5291997" cy="1536463"/>
          </a:xfrm>
          <a:prstGeom prst="rect">
            <a:avLst/>
          </a:prstGeom>
          <a:noFill/>
          <a:ln w="0">
            <a:noFill/>
          </a:ln>
        </p:spPr>
        <p:txBody>
          <a:bodyPr lIns="91440" tIns="91440" rIns="91440" bIns="91440" anchor="t">
            <a:noAutofit/>
          </a:bodyPr>
          <a:lstStyle/>
          <a:p>
            <a:pPr indent="0">
              <a:lnSpc>
                <a:spcPct val="100000"/>
              </a:lnSpc>
              <a:buNone/>
              <a:tabLst>
                <a:tab pos="0" algn="l"/>
              </a:tabLst>
            </a:pPr>
            <a:r>
              <a:rPr lang="en-US" sz="2400" b="0" u="none" strike="noStrike" dirty="0">
                <a:solidFill>
                  <a:schemeClr val="dk1"/>
                </a:solidFill>
                <a:effectLst/>
                <a:uFillTx/>
                <a:latin typeface="Javanese Text" panose="02000000000000000000" pitchFamily="2" charset="0"/>
                <a:ea typeface="Karla"/>
              </a:rPr>
              <a:t>Extractive vs. Abstractive Methods Explained</a:t>
            </a:r>
            <a:endParaRPr lang="en-US" sz="2400" b="0" u="none" strike="noStrike" dirty="0">
              <a:solidFill>
                <a:srgbClr val="000000"/>
              </a:solidFill>
              <a:effectLst/>
              <a:uFillTx/>
              <a:latin typeface="Javanese Text" panose="02000000000000000000" pitchFamily="2" charset="0"/>
            </a:endParaRPr>
          </a:p>
        </p:txBody>
      </p:sp>
      <p:cxnSp>
        <p:nvCxnSpPr>
          <p:cNvPr id="74" name="Google Shape;141;p28"/>
          <p:cNvCxnSpPr/>
          <p:nvPr/>
        </p:nvCxnSpPr>
        <p:spPr>
          <a:xfrm>
            <a:off x="-220699" y="2112448"/>
            <a:ext cx="9302040" cy="360"/>
          </a:xfrm>
          <a:prstGeom prst="straightConnector1">
            <a:avLst/>
          </a:prstGeom>
          <a:ln w="9525">
            <a:solidFill>
              <a:srgbClr val="083C77"/>
            </a:solidFill>
            <a:roun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PlaceHolder 1"/>
          <p:cNvSpPr>
            <a:spLocks noGrp="1"/>
          </p:cNvSpPr>
          <p:nvPr>
            <p:ph type="title"/>
          </p:nvPr>
        </p:nvSpPr>
        <p:spPr>
          <a:xfrm>
            <a:off x="876240" y="3067200"/>
            <a:ext cx="3352320" cy="18759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3500" b="0" u="none" strike="noStrike" dirty="0">
                <a:solidFill>
                  <a:schemeClr val="dk1"/>
                </a:solidFill>
                <a:effectLst/>
                <a:uFillTx/>
                <a:latin typeface="Footlight MT Light" panose="0204060206030A020304" pitchFamily="18" charset="0"/>
                <a:ea typeface="Figtree"/>
              </a:rPr>
              <a:t>Abstractive Text Summarization</a:t>
            </a:r>
            <a:endParaRPr lang="fr-FR" sz="3500" b="0" u="none" strike="noStrike" dirty="0">
              <a:solidFill>
                <a:schemeClr val="dk1"/>
              </a:solidFill>
              <a:effectLst/>
              <a:uFillTx/>
              <a:latin typeface="Footlight MT Light" panose="0204060206030A020304" pitchFamily="18" charset="0"/>
            </a:endParaRPr>
          </a:p>
        </p:txBody>
      </p:sp>
      <p:sp>
        <p:nvSpPr>
          <p:cNvPr id="105" name="PlaceHolder 2"/>
          <p:cNvSpPr>
            <a:spLocks noGrp="1"/>
          </p:cNvSpPr>
          <p:nvPr>
            <p:ph type="title"/>
          </p:nvPr>
        </p:nvSpPr>
        <p:spPr>
          <a:xfrm>
            <a:off x="7010280" y="1609560"/>
            <a:ext cx="1266480"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US" sz="6000" b="0" u="none" strike="noStrike" dirty="0">
                <a:solidFill>
                  <a:schemeClr val="dk1"/>
                </a:solidFill>
                <a:effectLst/>
                <a:uFillTx/>
                <a:latin typeface="Baguet Script" panose="00000500000000000000" pitchFamily="2" charset="0"/>
                <a:ea typeface="Figtree"/>
              </a:rPr>
              <a:t>03</a:t>
            </a:r>
            <a:endParaRPr lang="fr-FR" sz="6000" b="0" u="none" strike="noStrike" dirty="0">
              <a:solidFill>
                <a:schemeClr val="dk1"/>
              </a:solidFill>
              <a:effectLst/>
              <a:uFillTx/>
              <a:latin typeface="Baguet Script" panose="00000500000000000000" pitchFamily="2" charset="0"/>
            </a:endParaRPr>
          </a:p>
        </p:txBody>
      </p:sp>
      <p:cxnSp>
        <p:nvCxnSpPr>
          <p:cNvPr id="106" name="Google Shape;220;p32"/>
          <p:cNvCxnSpPr/>
          <p:nvPr/>
        </p:nvCxnSpPr>
        <p:spPr>
          <a:xfrm>
            <a:off x="-76320" y="2943000"/>
            <a:ext cx="9302040" cy="360"/>
          </a:xfrm>
          <a:prstGeom prst="straightConnector1">
            <a:avLst/>
          </a:prstGeom>
          <a:ln w="9525">
            <a:solidFill>
              <a:srgbClr val="083C77"/>
            </a:solidFill>
            <a:roun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PlaceHolder 1"/>
          <p:cNvSpPr>
            <a:spLocks noGrp="1"/>
          </p:cNvSpPr>
          <p:nvPr>
            <p:ph type="title"/>
          </p:nvPr>
        </p:nvSpPr>
        <p:spPr>
          <a:xfrm>
            <a:off x="237960" y="228600"/>
            <a:ext cx="8686440" cy="81864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US" sz="2500" b="0" u="none" strike="noStrike" dirty="0">
                <a:solidFill>
                  <a:schemeClr val="dk1"/>
                </a:solidFill>
                <a:effectLst/>
                <a:uFillTx/>
                <a:latin typeface="Footlight MT Light" panose="0204060206030A020304" pitchFamily="18" charset="0"/>
                <a:ea typeface="Figtree"/>
              </a:rPr>
              <a:t>How abstractive summarization works: generating new sentences</a:t>
            </a:r>
            <a:endParaRPr lang="fr-FR" sz="2500" b="0" u="none" strike="noStrike" dirty="0">
              <a:solidFill>
                <a:schemeClr val="dk1"/>
              </a:solidFill>
              <a:effectLst/>
              <a:uFillTx/>
              <a:latin typeface="Footlight MT Light" panose="0204060206030A020304" pitchFamily="18" charset="0"/>
            </a:endParaRPr>
          </a:p>
        </p:txBody>
      </p:sp>
      <p:cxnSp>
        <p:nvCxnSpPr>
          <p:cNvPr id="110" name="Google Shape;213;p31"/>
          <p:cNvCxnSpPr/>
          <p:nvPr/>
        </p:nvCxnSpPr>
        <p:spPr>
          <a:xfrm>
            <a:off x="-76320" y="1126440"/>
            <a:ext cx="9302040" cy="360"/>
          </a:xfrm>
          <a:prstGeom prst="straightConnector1">
            <a:avLst/>
          </a:prstGeom>
          <a:ln w="9525">
            <a:solidFill>
              <a:srgbClr val="083C77"/>
            </a:solidFill>
            <a:round/>
          </a:ln>
        </p:spPr>
      </p:cxnSp>
      <p:pic>
        <p:nvPicPr>
          <p:cNvPr id="3" name="Picture 2">
            <a:extLst>
              <a:ext uri="{FF2B5EF4-FFF2-40B4-BE49-F238E27FC236}">
                <a16:creationId xmlns:a16="http://schemas.microsoft.com/office/drawing/2014/main" id="{DB7E1945-EEFF-1EAA-BC33-BEB8A0473448}"/>
              </a:ext>
            </a:extLst>
          </p:cNvPr>
          <p:cNvPicPr>
            <a:picLocks noChangeAspect="1"/>
          </p:cNvPicPr>
          <p:nvPr/>
        </p:nvPicPr>
        <p:blipFill>
          <a:blip r:embed="rId2"/>
          <a:stretch>
            <a:fillRect/>
          </a:stretch>
        </p:blipFill>
        <p:spPr>
          <a:xfrm>
            <a:off x="4975860" y="1414815"/>
            <a:ext cx="3619500" cy="3267075"/>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4" name="TextBox 3">
            <a:extLst>
              <a:ext uri="{FF2B5EF4-FFF2-40B4-BE49-F238E27FC236}">
                <a16:creationId xmlns:a16="http://schemas.microsoft.com/office/drawing/2014/main" id="{742050FC-6F25-7A32-431E-FA3B39711CAB}"/>
              </a:ext>
            </a:extLst>
          </p:cNvPr>
          <p:cNvSpPr txBox="1"/>
          <p:nvPr/>
        </p:nvSpPr>
        <p:spPr>
          <a:xfrm>
            <a:off x="419100" y="1289220"/>
            <a:ext cx="4152900" cy="2031325"/>
          </a:xfrm>
          <a:prstGeom prst="rect">
            <a:avLst/>
          </a:prstGeom>
          <a:noFill/>
        </p:spPr>
        <p:txBody>
          <a:bodyPr wrap="square" rtlCol="0">
            <a:spAutoFit/>
          </a:bodyPr>
          <a:lstStyle/>
          <a:p>
            <a:pPr>
              <a:lnSpc>
                <a:spcPct val="150000"/>
              </a:lnSpc>
              <a:tabLst>
                <a:tab pos="0" algn="l"/>
              </a:tabLst>
            </a:pPr>
            <a:r>
              <a:rPr lang="en-US" sz="1400" dirty="0">
                <a:solidFill>
                  <a:srgbClr val="2C5B8E"/>
                </a:solidFill>
                <a:latin typeface="Javanese Text" panose="02000000000000000000" pitchFamily="2" charset="0"/>
              </a:rPr>
              <a:t>Abstractive summarization mainly focuses on generating a summary using new sentences that capture the essence of the original text, rather than just selecting existing sentences</a:t>
            </a:r>
          </a:p>
          <a:p>
            <a:pPr>
              <a:lnSpc>
                <a:spcPct val="150000"/>
              </a:lnSpc>
              <a:tabLst>
                <a:tab pos="0" algn="l"/>
              </a:tabLst>
            </a:pPr>
            <a:endParaRPr lang="en-US" sz="1400" dirty="0">
              <a:solidFill>
                <a:srgbClr val="2C5B8E"/>
              </a:solidFill>
              <a:latin typeface="Javanese Text" panose="02000000000000000000" pitchFamily="2" charset="0"/>
            </a:endParaRPr>
          </a:p>
          <a:p>
            <a:pPr>
              <a:lnSpc>
                <a:spcPct val="150000"/>
              </a:lnSpc>
              <a:tabLst>
                <a:tab pos="0" algn="l"/>
              </a:tabLst>
            </a:pPr>
            <a:r>
              <a:rPr lang="en-US" sz="1400" dirty="0">
                <a:solidFill>
                  <a:srgbClr val="2C5B8E"/>
                </a:solidFill>
                <a:latin typeface="Javanese Text" panose="02000000000000000000" pitchFamily="2" charset="0"/>
              </a:rPr>
              <a: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PlaceHolder 1"/>
          <p:cNvSpPr>
            <a:spLocks noGrp="1"/>
          </p:cNvSpPr>
          <p:nvPr>
            <p:ph type="title"/>
          </p:nvPr>
        </p:nvSpPr>
        <p:spPr>
          <a:xfrm>
            <a:off x="228600" y="228600"/>
            <a:ext cx="8686440" cy="1047240"/>
          </a:xfrm>
          <a:prstGeom prst="rect">
            <a:avLst/>
          </a:prstGeom>
          <a:noFill/>
          <a:ln w="0">
            <a:noFill/>
          </a:ln>
        </p:spPr>
        <p:txBody>
          <a:bodyPr lIns="91440" tIns="91440" rIns="91440" bIns="91440" anchor="b">
            <a:normAutofit fontScale="90000"/>
          </a:bodyPr>
          <a:lstStyle/>
          <a:p>
            <a:pPr algn="r">
              <a:lnSpc>
                <a:spcPct val="100000"/>
              </a:lnSpc>
              <a:tabLst>
                <a:tab pos="0" algn="l"/>
              </a:tabLst>
            </a:pPr>
            <a:r>
              <a:rPr lang="en-US" sz="3500" b="0" u="none" strike="noStrike" dirty="0">
                <a:solidFill>
                  <a:schemeClr val="dk1"/>
                </a:solidFill>
                <a:effectLst/>
                <a:uFillTx/>
                <a:latin typeface="Footlight MT Light" panose="0204060206030A020304" pitchFamily="18" charset="0"/>
                <a:ea typeface="Figtree"/>
              </a:rPr>
              <a:t>Techniques involved (e.g., sequence-to-sequence models,</a:t>
            </a:r>
            <a:r>
              <a:rPr lang="en-US" altLang="en-US" sz="3600" b="1" dirty="0">
                <a:latin typeface="Javanese Text" panose="02000000000000000000" pitchFamily="2" charset="0"/>
              </a:rPr>
              <a:t> </a:t>
            </a:r>
            <a:r>
              <a:rPr lang="en-US" altLang="en-US" sz="3600" dirty="0">
                <a:latin typeface="Javanese Text" panose="02000000000000000000" pitchFamily="2" charset="0"/>
              </a:rPr>
              <a:t>pre-trained models</a:t>
            </a:r>
            <a:r>
              <a:rPr lang="en-US" sz="3500" b="0" u="none" strike="noStrike" dirty="0">
                <a:solidFill>
                  <a:schemeClr val="dk1"/>
                </a:solidFill>
                <a:effectLst/>
                <a:uFillTx/>
                <a:latin typeface="Footlight MT Light" panose="0204060206030A020304" pitchFamily="18" charset="0"/>
                <a:ea typeface="Figtree"/>
              </a:rPr>
              <a:t>)</a:t>
            </a:r>
            <a:endParaRPr lang="fr-FR" sz="3500" b="0" u="none" strike="noStrike" dirty="0">
              <a:solidFill>
                <a:schemeClr val="dk1"/>
              </a:solidFill>
              <a:effectLst/>
              <a:uFillTx/>
              <a:latin typeface="Footlight MT Light" panose="0204060206030A020304" pitchFamily="18" charset="0"/>
            </a:endParaRPr>
          </a:p>
        </p:txBody>
      </p:sp>
      <p:cxnSp>
        <p:nvCxnSpPr>
          <p:cNvPr id="113" name="Google Shape;227;p33"/>
          <p:cNvCxnSpPr/>
          <p:nvPr/>
        </p:nvCxnSpPr>
        <p:spPr>
          <a:xfrm>
            <a:off x="0" y="1212780"/>
            <a:ext cx="9302040" cy="360"/>
          </a:xfrm>
          <a:prstGeom prst="straightConnector1">
            <a:avLst/>
          </a:prstGeom>
          <a:ln w="9525">
            <a:solidFill>
              <a:srgbClr val="083C77"/>
            </a:solidFill>
            <a:round/>
          </a:ln>
        </p:spPr>
      </p:cxnSp>
      <p:sp>
        <p:nvSpPr>
          <p:cNvPr id="12" name="Rectangle 5">
            <a:extLst>
              <a:ext uri="{FF2B5EF4-FFF2-40B4-BE49-F238E27FC236}">
                <a16:creationId xmlns:a16="http://schemas.microsoft.com/office/drawing/2014/main" id="{C45182F7-71B9-6578-3A08-06C68B4CD565}"/>
              </a:ext>
            </a:extLst>
          </p:cNvPr>
          <p:cNvSpPr>
            <a:spLocks noChangeArrowheads="1"/>
          </p:cNvSpPr>
          <p:nvPr/>
        </p:nvSpPr>
        <p:spPr bwMode="auto">
          <a:xfrm>
            <a:off x="365580" y="1277419"/>
            <a:ext cx="8412480"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FontTx/>
              <a:buChar char="•"/>
            </a:pPr>
            <a:r>
              <a:rPr kumimoji="0" lang="en-US" altLang="en-US" sz="1400" b="1" i="0" u="none" strike="noStrike" cap="none" normalizeH="0" baseline="0" dirty="0">
                <a:ln>
                  <a:noFill/>
                </a:ln>
                <a:solidFill>
                  <a:schemeClr val="tx1"/>
                </a:solidFill>
                <a:effectLst/>
                <a:latin typeface="Javanese Text" panose="02000000000000000000" pitchFamily="2" charset="0"/>
              </a:rPr>
              <a:t>Sequence-to-Sequence Models</a:t>
            </a:r>
            <a:r>
              <a:rPr kumimoji="0" lang="en-US" altLang="en-US" sz="1400" b="0" i="0" u="none" strike="noStrike" cap="none" normalizeH="0" baseline="0" dirty="0">
                <a:ln>
                  <a:noFill/>
                </a:ln>
                <a:solidFill>
                  <a:schemeClr val="tx1"/>
                </a:solidFill>
                <a:effectLst/>
                <a:latin typeface="Javanese Text" panose="02000000000000000000" pitchFamily="2" charset="0"/>
              </a:rPr>
              <a:t>: These models map an input text sequence </a:t>
            </a:r>
            <a:r>
              <a:rPr lang="en-IN" sz="1400" dirty="0"/>
              <a:t>(</a:t>
            </a:r>
            <a:r>
              <a:rPr kumimoji="0" lang="en-US" altLang="en-US" sz="1400" b="0" i="0" u="none" strike="noStrike" cap="none" normalizeH="0" baseline="0" dirty="0">
                <a:ln>
                  <a:noFill/>
                </a:ln>
                <a:solidFill>
                  <a:schemeClr val="tx1"/>
                </a:solidFill>
                <a:effectLst/>
                <a:latin typeface="Javanese Text" panose="02000000000000000000" pitchFamily="2" charset="0"/>
              </a:rPr>
              <a:t>document</a:t>
            </a:r>
            <a:r>
              <a:rPr lang="en-US" sz="1400" dirty="0">
                <a:solidFill>
                  <a:schemeClr val="dk1"/>
                </a:solidFill>
                <a:latin typeface="Footlight MT Light" panose="0204060206030A020304" pitchFamily="18" charset="0"/>
                <a:ea typeface="Figtree"/>
              </a:rPr>
              <a:t> )</a:t>
            </a:r>
            <a:r>
              <a:rPr kumimoji="0" lang="en-US" altLang="en-US" sz="1400" b="0" i="0" u="none" strike="noStrike" cap="none" normalizeH="0" baseline="0" dirty="0">
                <a:ln>
                  <a:noFill/>
                </a:ln>
                <a:solidFill>
                  <a:schemeClr val="tx1"/>
                </a:solidFill>
                <a:effectLst/>
                <a:latin typeface="Javanese Text" panose="02000000000000000000" pitchFamily="2" charset="0"/>
              </a:rPr>
              <a:t> to an output sequence </a:t>
            </a:r>
            <a:r>
              <a:rPr lang="en-IN" sz="1400" dirty="0"/>
              <a:t>(</a:t>
            </a:r>
            <a:r>
              <a:rPr kumimoji="0" lang="en-US" altLang="en-US" sz="1400" b="0" i="0" u="none" strike="noStrike" cap="none" normalizeH="0" baseline="0" dirty="0">
                <a:ln>
                  <a:noFill/>
                </a:ln>
                <a:solidFill>
                  <a:schemeClr val="tx1"/>
                </a:solidFill>
                <a:effectLst/>
                <a:latin typeface="Javanese Text" panose="02000000000000000000" pitchFamily="2" charset="0"/>
              </a:rPr>
              <a:t>summary</a:t>
            </a:r>
            <a:r>
              <a:rPr lang="en-US" sz="1400" dirty="0">
                <a:solidFill>
                  <a:schemeClr val="dk1"/>
                </a:solidFill>
                <a:latin typeface="Footlight MT Light" panose="0204060206030A020304" pitchFamily="18" charset="0"/>
                <a:ea typeface="Figtree"/>
              </a:rPr>
              <a:t> )</a:t>
            </a:r>
            <a:r>
              <a:rPr kumimoji="0" lang="en-US" altLang="en-US" sz="1400" b="0" i="0" u="none" strike="noStrike" cap="none" normalizeH="0" baseline="0" dirty="0">
                <a:ln>
                  <a:noFill/>
                </a:ln>
                <a:solidFill>
                  <a:schemeClr val="tx1"/>
                </a:solidFill>
                <a:effectLst/>
                <a:latin typeface="Javanese Text" panose="02000000000000000000" pitchFamily="2" charset="0"/>
              </a:rPr>
              <a:t>, e.g., LSTM-based Seq2Seq or </a:t>
            </a:r>
            <a:r>
              <a:rPr lang="en-IN" sz="1400" dirty="0">
                <a:latin typeface="Javanese Text" panose="02000000000000000000" pitchFamily="2" charset="0"/>
              </a:rPr>
              <a:t>RNN-based Seq2Seq.</a:t>
            </a:r>
          </a:p>
          <a:p>
            <a:pPr lvl="0" eaLnBrk="0" fontAlgn="base" hangingPunct="0">
              <a:spcBef>
                <a:spcPct val="0"/>
              </a:spcBef>
              <a:spcAft>
                <a:spcPct val="0"/>
              </a:spcAft>
            </a:pPr>
            <a:endParaRPr kumimoji="0" lang="en-US" altLang="en-US" sz="1400" b="0" i="0" u="none" strike="noStrike" cap="none" normalizeH="0" baseline="0" dirty="0">
              <a:ln>
                <a:noFill/>
              </a:ln>
              <a:solidFill>
                <a:schemeClr val="tx1"/>
              </a:solidFill>
              <a:effectLst/>
              <a:latin typeface="Javanese Text" panose="02000000000000000000" pitchFamily="2" charset="0"/>
            </a:endParaRPr>
          </a:p>
          <a:p>
            <a:pPr lvl="0" eaLnBrk="0" fontAlgn="base" hangingPunct="0">
              <a:spcBef>
                <a:spcPct val="0"/>
              </a:spcBef>
              <a:spcAft>
                <a:spcPct val="0"/>
              </a:spcAft>
              <a:buFontTx/>
              <a:buChar char="•"/>
            </a:pPr>
            <a:r>
              <a:rPr kumimoji="0" lang="en-US" altLang="en-US" sz="1400" b="1" i="0" u="none" strike="noStrike" cap="none" normalizeH="0" baseline="0" dirty="0">
                <a:ln>
                  <a:noFill/>
                </a:ln>
                <a:solidFill>
                  <a:schemeClr val="tx1"/>
                </a:solidFill>
                <a:effectLst/>
                <a:latin typeface="Javanese Text" panose="02000000000000000000" pitchFamily="2" charset="0"/>
              </a:rPr>
              <a:t>Pre-trained Language Models</a:t>
            </a:r>
            <a:r>
              <a:rPr kumimoji="0" lang="en-US" altLang="en-US" sz="1400" b="0" i="0" u="none" strike="noStrike" cap="none" normalizeH="0" baseline="0" dirty="0">
                <a:ln>
                  <a:noFill/>
                </a:ln>
                <a:solidFill>
                  <a:schemeClr val="tx1"/>
                </a:solidFill>
                <a:effectLst/>
                <a:latin typeface="Javanese Text" panose="02000000000000000000" pitchFamily="2" charset="0"/>
              </a:rPr>
              <a:t>: Large language models such as </a:t>
            </a:r>
            <a:r>
              <a:rPr lang="en-US" altLang="en-US" sz="1400" dirty="0">
                <a:latin typeface="Javanese Text" panose="02000000000000000000" pitchFamily="2" charset="0"/>
              </a:rPr>
              <a:t>P</a:t>
            </a:r>
            <a:r>
              <a:rPr kumimoji="0" lang="en-US" altLang="en-US" sz="1400" b="0" i="0" strike="noStrike" cap="none" normalizeH="0" baseline="0" dirty="0">
                <a:ln>
                  <a:noFill/>
                </a:ln>
                <a:solidFill>
                  <a:schemeClr val="tx1"/>
                </a:solidFill>
                <a:effectLst/>
                <a:latin typeface="Javanese Text" panose="02000000000000000000" pitchFamily="2" charset="0"/>
              </a:rPr>
              <a:t>EGASUS, </a:t>
            </a:r>
            <a:r>
              <a:rPr kumimoji="0" lang="en-US" altLang="en-US" sz="1400" b="0" i="0" u="none" strike="noStrike" cap="none" normalizeH="0" baseline="0" dirty="0">
                <a:ln>
                  <a:noFill/>
                </a:ln>
                <a:solidFill>
                  <a:schemeClr val="tx1"/>
                </a:solidFill>
                <a:effectLst/>
                <a:latin typeface="Javanese Text" panose="02000000000000000000" pitchFamily="2" charset="0"/>
              </a:rPr>
              <a:t>T5, BART, GPT</a:t>
            </a:r>
            <a:r>
              <a:rPr lang="en-US" altLang="en-US" sz="1400" dirty="0">
                <a:latin typeface="Javanese Text" panose="02000000000000000000" pitchFamily="2" charset="0"/>
              </a:rPr>
              <a:t> </a:t>
            </a:r>
            <a:r>
              <a:rPr kumimoji="0" lang="en-US" altLang="en-US" sz="1400" b="0" i="0" u="none" strike="noStrike" cap="none" normalizeH="0" baseline="0" dirty="0">
                <a:ln>
                  <a:noFill/>
                </a:ln>
                <a:solidFill>
                  <a:schemeClr val="tx1"/>
                </a:solidFill>
                <a:effectLst/>
                <a:latin typeface="Javanese Text" panose="02000000000000000000" pitchFamily="2" charset="0"/>
              </a:rPr>
              <a:t>which are </a:t>
            </a:r>
          </a:p>
          <a:p>
            <a:pPr lvl="0" eaLnBrk="0" fontAlgn="base" hangingPunct="0">
              <a:spcBef>
                <a:spcPct val="0"/>
              </a:spcBef>
              <a:spcAft>
                <a:spcPct val="0"/>
              </a:spcAft>
            </a:pPr>
            <a:r>
              <a:rPr kumimoji="0" lang="en-US" altLang="en-US" sz="1400" b="0" i="0" u="none" strike="noStrike" cap="none" normalizeH="0" baseline="0" dirty="0">
                <a:ln>
                  <a:noFill/>
                </a:ln>
                <a:solidFill>
                  <a:schemeClr val="tx1"/>
                </a:solidFill>
                <a:effectLst/>
                <a:latin typeface="Javanese Text" panose="02000000000000000000" pitchFamily="2" charset="0"/>
              </a:rPr>
              <a:t>fine-tuned for summarization tasks using large datasets.</a:t>
            </a:r>
            <a:endParaRPr lang="en-US" altLang="en-US" sz="1400" dirty="0">
              <a:latin typeface="Javanese Text" panose="02000000000000000000" pitchFamily="2" charset="0"/>
            </a:endParaRPr>
          </a:p>
          <a:p>
            <a:pPr lvl="0" eaLnBrk="0" fontAlgn="base" hangingPunct="0">
              <a:spcBef>
                <a:spcPct val="0"/>
              </a:spcBef>
              <a:spcAft>
                <a:spcPct val="0"/>
              </a:spcAft>
            </a:pPr>
            <a:endParaRPr lang="en-US" altLang="en-US" sz="1400" dirty="0">
              <a:latin typeface="Javanese Text" panose="02000000000000000000" pitchFamily="2" charset="0"/>
            </a:endParaRPr>
          </a:p>
          <a:p>
            <a:pPr lvl="0" eaLnBrk="0" fontAlgn="base" hangingPunct="0">
              <a:spcBef>
                <a:spcPct val="0"/>
              </a:spcBef>
              <a:spcAft>
                <a:spcPct val="0"/>
              </a:spcAft>
              <a:buFontTx/>
              <a:buChar char="•"/>
            </a:pPr>
            <a:r>
              <a:rPr lang="en-US" sz="1400" b="1" dirty="0">
                <a:latin typeface="Javanese Text" panose="02000000000000000000" pitchFamily="2" charset="0"/>
              </a:rPr>
              <a:t>PEGASUS</a:t>
            </a:r>
            <a:r>
              <a:rPr lang="en-US" sz="1400" dirty="0">
                <a:latin typeface="Javanese Text" panose="02000000000000000000" pitchFamily="2" charset="0"/>
              </a:rPr>
              <a:t> is a Transformer-based model designed specifically for text summarization. Unlike other models, PEGASUS uses a unique pre-training strategy where critical sentences are </a:t>
            </a:r>
            <a:r>
              <a:rPr lang="en-US" sz="1400" b="1" dirty="0">
                <a:latin typeface="Javanese Text" panose="02000000000000000000" pitchFamily="2" charset="0"/>
              </a:rPr>
              <a:t>masked</a:t>
            </a:r>
            <a:r>
              <a:rPr lang="en-US" sz="1400" dirty="0">
                <a:latin typeface="Javanese Text" panose="02000000000000000000" pitchFamily="2" charset="0"/>
              </a:rPr>
              <a:t> during training. The model is then tasked with generating these hidden sentences, which enables it to create more accurate and coherent summaries.</a:t>
            </a:r>
            <a:endParaRPr kumimoji="0" lang="en-US" altLang="en-US" sz="1400" b="0" i="0" u="none" strike="noStrike" cap="none" normalizeH="0" baseline="0" dirty="0">
              <a:ln>
                <a:noFill/>
              </a:ln>
              <a:solidFill>
                <a:schemeClr val="tx1"/>
              </a:solidFill>
              <a:effectLst/>
              <a:latin typeface="Javanese Text" panose="02000000000000000000" pitchFamily="2" charset="0"/>
            </a:endParaRPr>
          </a:p>
        </p:txBody>
      </p:sp>
      <p:pic>
        <p:nvPicPr>
          <p:cNvPr id="15" name="Picture 14" descr="A green rectangular object with black text&#10;&#10;AI-generated content may be incorrect.">
            <a:extLst>
              <a:ext uri="{FF2B5EF4-FFF2-40B4-BE49-F238E27FC236}">
                <a16:creationId xmlns:a16="http://schemas.microsoft.com/office/drawing/2014/main" id="{CE63DACC-A9EA-A43E-5D78-1B390D7EBE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6790" y="3462406"/>
            <a:ext cx="4091940" cy="154876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PlaceHolder 1"/>
          <p:cNvSpPr>
            <a:spLocks noGrp="1"/>
          </p:cNvSpPr>
          <p:nvPr>
            <p:ph type="title"/>
          </p:nvPr>
        </p:nvSpPr>
        <p:spPr>
          <a:xfrm>
            <a:off x="228600" y="228600"/>
            <a:ext cx="8686440" cy="1047240"/>
          </a:xfrm>
          <a:prstGeom prst="rect">
            <a:avLst/>
          </a:prstGeom>
          <a:noFill/>
          <a:ln w="0">
            <a:noFill/>
          </a:ln>
        </p:spPr>
        <p:txBody>
          <a:bodyPr lIns="91440" tIns="91440" rIns="91440" bIns="91440" anchor="b">
            <a:normAutofit fontScale="90000"/>
          </a:bodyPr>
          <a:lstStyle/>
          <a:p>
            <a:pPr indent="0" algn="r">
              <a:lnSpc>
                <a:spcPct val="100000"/>
              </a:lnSpc>
              <a:buNone/>
              <a:tabLst>
                <a:tab pos="0" algn="l"/>
              </a:tabLst>
            </a:pPr>
            <a:r>
              <a:rPr lang="en-US" sz="3500" b="0" u="none" strike="noStrike" dirty="0">
                <a:solidFill>
                  <a:schemeClr val="dk1"/>
                </a:solidFill>
                <a:effectLst/>
                <a:uFillTx/>
                <a:latin typeface="Footlight MT Light" panose="0204060206030A020304" pitchFamily="18" charset="0"/>
                <a:ea typeface="Figtree"/>
              </a:rPr>
              <a:t>Benefits and challenges of abstractive summarization</a:t>
            </a:r>
            <a:endParaRPr lang="fr-FR" sz="3500" b="0" u="none" strike="noStrike" dirty="0">
              <a:solidFill>
                <a:schemeClr val="dk1"/>
              </a:solidFill>
              <a:effectLst/>
              <a:uFillTx/>
              <a:latin typeface="Footlight MT Light" panose="0204060206030A020304" pitchFamily="18" charset="0"/>
            </a:endParaRPr>
          </a:p>
        </p:txBody>
      </p:sp>
      <p:sp>
        <p:nvSpPr>
          <p:cNvPr id="115" name="PlaceHolder 2"/>
          <p:cNvSpPr>
            <a:spLocks noGrp="1"/>
          </p:cNvSpPr>
          <p:nvPr>
            <p:ph type="subTitle"/>
          </p:nvPr>
        </p:nvSpPr>
        <p:spPr>
          <a:xfrm>
            <a:off x="228600" y="1733400"/>
            <a:ext cx="6372000" cy="3180960"/>
          </a:xfrm>
          <a:prstGeom prst="rect">
            <a:avLst/>
          </a:prstGeom>
          <a:noFill/>
          <a:ln w="0">
            <a:noFill/>
          </a:ln>
        </p:spPr>
        <p:txBody>
          <a:bodyPr lIns="91440" tIns="91440" rIns="91440" bIns="91440" anchor="t">
            <a:normAutofit/>
          </a:bodyPr>
          <a:lstStyle/>
          <a:p>
            <a:pPr indent="0">
              <a:lnSpc>
                <a:spcPct val="150000"/>
              </a:lnSpc>
              <a:buNone/>
              <a:tabLst>
                <a:tab pos="0" algn="l"/>
              </a:tabLst>
            </a:pPr>
            <a:r>
              <a:rPr lang="en-US" sz="1400" b="0" u="none" strike="noStrike" dirty="0">
                <a:solidFill>
                  <a:schemeClr val="dk1"/>
                </a:solidFill>
                <a:effectLst/>
                <a:uFillTx/>
                <a:latin typeface="Javanese Text" panose="02000000000000000000" pitchFamily="2" charset="0"/>
                <a:ea typeface="Karla"/>
              </a:rPr>
              <a:t>Abstractive methods produce more natural and readable summaries, enhancing user experience. They can synthesize and condense information creatively. However, they require large datasets, significant computing power, and may occasionally generate inaccuracies or hallucinations, posing challenges in reliability and precision.</a:t>
            </a:r>
            <a:endParaRPr lang="en-US" sz="1400" b="0" u="none" strike="noStrike" dirty="0">
              <a:solidFill>
                <a:srgbClr val="000000"/>
              </a:solidFill>
              <a:effectLst/>
              <a:uFillTx/>
              <a:latin typeface="Javanese Text" panose="02000000000000000000" pitchFamily="2" charset="0"/>
            </a:endParaRPr>
          </a:p>
        </p:txBody>
      </p:sp>
      <p:cxnSp>
        <p:nvCxnSpPr>
          <p:cNvPr id="116" name="Google Shape;227;p33"/>
          <p:cNvCxnSpPr/>
          <p:nvPr/>
        </p:nvCxnSpPr>
        <p:spPr>
          <a:xfrm>
            <a:off x="-76320" y="1494720"/>
            <a:ext cx="9302040" cy="360"/>
          </a:xfrm>
          <a:prstGeom prst="straightConnector1">
            <a:avLst/>
          </a:prstGeom>
          <a:ln w="9525">
            <a:solidFill>
              <a:srgbClr val="083C77"/>
            </a:solidFill>
            <a:roun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PlaceHolder 1"/>
          <p:cNvSpPr>
            <a:spLocks noGrp="1"/>
          </p:cNvSpPr>
          <p:nvPr>
            <p:ph type="title"/>
          </p:nvPr>
        </p:nvSpPr>
        <p:spPr>
          <a:xfrm>
            <a:off x="876240" y="3067200"/>
            <a:ext cx="3352320" cy="18759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3500" b="0" u="none" strike="noStrike" dirty="0">
                <a:solidFill>
                  <a:schemeClr val="dk1"/>
                </a:solidFill>
                <a:effectLst/>
                <a:uFillTx/>
                <a:latin typeface="Footlight MT Light" panose="0204060206030A020304" pitchFamily="18" charset="0"/>
                <a:ea typeface="Figtree"/>
              </a:rPr>
              <a:t>Comparison and Applications</a:t>
            </a:r>
            <a:endParaRPr lang="fr-FR" sz="3500" b="0" u="none" strike="noStrike" dirty="0">
              <a:solidFill>
                <a:schemeClr val="dk1"/>
              </a:solidFill>
              <a:effectLst/>
              <a:uFillTx/>
              <a:latin typeface="Footlight MT Light" panose="0204060206030A020304" pitchFamily="18" charset="0"/>
            </a:endParaRPr>
          </a:p>
        </p:txBody>
      </p:sp>
      <p:sp>
        <p:nvSpPr>
          <p:cNvPr id="118" name="PlaceHolder 2"/>
          <p:cNvSpPr>
            <a:spLocks noGrp="1"/>
          </p:cNvSpPr>
          <p:nvPr>
            <p:ph type="title"/>
          </p:nvPr>
        </p:nvSpPr>
        <p:spPr>
          <a:xfrm>
            <a:off x="7010280" y="1609560"/>
            <a:ext cx="1266480"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US" sz="6000" b="0" u="none" strike="noStrike" dirty="0">
                <a:solidFill>
                  <a:schemeClr val="dk1"/>
                </a:solidFill>
                <a:effectLst/>
                <a:uFillTx/>
                <a:latin typeface="Baguet Script" panose="00000500000000000000" pitchFamily="2" charset="0"/>
                <a:ea typeface="Figtree"/>
              </a:rPr>
              <a:t>04</a:t>
            </a:r>
            <a:endParaRPr lang="fr-FR" sz="6000" b="0" u="none" strike="noStrike" dirty="0">
              <a:solidFill>
                <a:schemeClr val="dk1"/>
              </a:solidFill>
              <a:effectLst/>
              <a:uFillTx/>
              <a:latin typeface="Baguet Script" panose="00000500000000000000" pitchFamily="2" charset="0"/>
            </a:endParaRPr>
          </a:p>
        </p:txBody>
      </p:sp>
      <p:cxnSp>
        <p:nvCxnSpPr>
          <p:cNvPr id="119" name="Google Shape;220;p32"/>
          <p:cNvCxnSpPr/>
          <p:nvPr/>
        </p:nvCxnSpPr>
        <p:spPr>
          <a:xfrm>
            <a:off x="-76320" y="2943000"/>
            <a:ext cx="9302040" cy="360"/>
          </a:xfrm>
          <a:prstGeom prst="straightConnector1">
            <a:avLst/>
          </a:prstGeom>
          <a:ln w="9525">
            <a:solidFill>
              <a:srgbClr val="083C77"/>
            </a:solidFill>
            <a:roun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2716B-C5A1-E8C0-C441-FF49FE22C78A}"/>
              </a:ext>
            </a:extLst>
          </p:cNvPr>
          <p:cNvSpPr>
            <a:spLocks noGrp="1"/>
          </p:cNvSpPr>
          <p:nvPr>
            <p:ph type="title"/>
          </p:nvPr>
        </p:nvSpPr>
        <p:spPr>
          <a:xfrm>
            <a:off x="310375" y="109453"/>
            <a:ext cx="8686440" cy="822240"/>
          </a:xfrm>
        </p:spPr>
        <p:txBody>
          <a:bodyPr/>
          <a:lstStyle/>
          <a:p>
            <a:r>
              <a:rPr lang="en-IN" sz="3200" dirty="0">
                <a:latin typeface="Footlight MT Light" panose="0204060206030A020304" pitchFamily="18" charset="0"/>
              </a:rPr>
              <a:t>Extractive v/s Abstractive Summarization</a:t>
            </a:r>
          </a:p>
        </p:txBody>
      </p:sp>
      <p:graphicFrame>
        <p:nvGraphicFramePr>
          <p:cNvPr id="5" name="Table 4">
            <a:extLst>
              <a:ext uri="{FF2B5EF4-FFF2-40B4-BE49-F238E27FC236}">
                <a16:creationId xmlns:a16="http://schemas.microsoft.com/office/drawing/2014/main" id="{F4BBE9BE-BCFB-A3B8-603D-20E8FE9B266E}"/>
              </a:ext>
            </a:extLst>
          </p:cNvPr>
          <p:cNvGraphicFramePr>
            <a:graphicFrameLocks noGrp="1"/>
          </p:cNvGraphicFramePr>
          <p:nvPr>
            <p:extLst>
              <p:ext uri="{D42A27DB-BD31-4B8C-83A1-F6EECF244321}">
                <p14:modId xmlns:p14="http://schemas.microsoft.com/office/powerpoint/2010/main" val="4153536652"/>
              </p:ext>
            </p:extLst>
          </p:nvPr>
        </p:nvGraphicFramePr>
        <p:xfrm>
          <a:off x="1182388" y="1051700"/>
          <a:ext cx="6556917" cy="3982347"/>
        </p:xfrm>
        <a:graphic>
          <a:graphicData uri="http://schemas.openxmlformats.org/drawingml/2006/table">
            <a:tbl>
              <a:tblPr/>
              <a:tblGrid>
                <a:gridCol w="2185639">
                  <a:extLst>
                    <a:ext uri="{9D8B030D-6E8A-4147-A177-3AD203B41FA5}">
                      <a16:colId xmlns:a16="http://schemas.microsoft.com/office/drawing/2014/main" val="1419867946"/>
                    </a:ext>
                  </a:extLst>
                </a:gridCol>
                <a:gridCol w="2185639">
                  <a:extLst>
                    <a:ext uri="{9D8B030D-6E8A-4147-A177-3AD203B41FA5}">
                      <a16:colId xmlns:a16="http://schemas.microsoft.com/office/drawing/2014/main" val="2292854574"/>
                    </a:ext>
                  </a:extLst>
                </a:gridCol>
                <a:gridCol w="2185639">
                  <a:extLst>
                    <a:ext uri="{9D8B030D-6E8A-4147-A177-3AD203B41FA5}">
                      <a16:colId xmlns:a16="http://schemas.microsoft.com/office/drawing/2014/main" val="3651975000"/>
                    </a:ext>
                  </a:extLst>
                </a:gridCol>
              </a:tblGrid>
              <a:tr h="392143">
                <a:tc>
                  <a:txBody>
                    <a:bodyPr/>
                    <a:lstStyle/>
                    <a:p>
                      <a:pPr>
                        <a:buNone/>
                      </a:pPr>
                      <a:r>
                        <a:rPr lang="en-IN" sz="1200" b="1" dirty="0">
                          <a:latin typeface="Javanese Text" panose="02000000000000000000" pitchFamily="2" charset="0"/>
                        </a:rPr>
                        <a:t>Feature</a:t>
                      </a:r>
                      <a:endParaRPr lang="en-IN" sz="1200" dirty="0">
                        <a:latin typeface="Javanese Text" panose="02000000000000000000" pitchFamily="2" charset="0"/>
                      </a:endParaRPr>
                    </a:p>
                  </a:txBody>
                  <a:tcPr marL="46604" marR="46604" marT="23302" marB="233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200" b="1">
                          <a:latin typeface="Javanese Text" panose="02000000000000000000" pitchFamily="2" charset="0"/>
                        </a:rPr>
                        <a:t>Extractive Summarization</a:t>
                      </a:r>
                      <a:endParaRPr lang="en-IN" sz="1200">
                        <a:latin typeface="Javanese Text" panose="02000000000000000000" pitchFamily="2" charset="0"/>
                      </a:endParaRPr>
                    </a:p>
                  </a:txBody>
                  <a:tcPr marL="46604" marR="46604" marT="23302" marB="233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200" b="1" dirty="0">
                          <a:latin typeface="Javanese Text" panose="02000000000000000000" pitchFamily="2" charset="0"/>
                        </a:rPr>
                        <a:t>Abstractive Summarization</a:t>
                      </a:r>
                      <a:endParaRPr lang="en-IN" sz="1200" dirty="0">
                        <a:latin typeface="Javanese Text" panose="02000000000000000000" pitchFamily="2" charset="0"/>
                      </a:endParaRPr>
                    </a:p>
                  </a:txBody>
                  <a:tcPr marL="46604" marR="46604" marT="23302" marB="233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20151503"/>
                  </a:ext>
                </a:extLst>
              </a:tr>
              <a:tr h="561434">
                <a:tc>
                  <a:txBody>
                    <a:bodyPr/>
                    <a:lstStyle/>
                    <a:p>
                      <a:pPr>
                        <a:buNone/>
                      </a:pPr>
                      <a:r>
                        <a:rPr lang="en-IN" sz="1200" b="1" dirty="0">
                          <a:latin typeface="Javanese Text" panose="02000000000000000000" pitchFamily="2" charset="0"/>
                        </a:rPr>
                        <a:t>How it works</a:t>
                      </a:r>
                      <a:endParaRPr lang="en-IN" sz="1200" dirty="0">
                        <a:latin typeface="Javanese Text" panose="02000000000000000000" pitchFamily="2" charset="0"/>
                      </a:endParaRPr>
                    </a:p>
                  </a:txBody>
                  <a:tcPr marL="46604" marR="46604" marT="23302" marB="233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200">
                          <a:latin typeface="Javanese Text" panose="02000000000000000000" pitchFamily="2" charset="0"/>
                        </a:rPr>
                        <a:t>Selects key </a:t>
                      </a:r>
                      <a:r>
                        <a:rPr lang="en-US" sz="1200" b="1">
                          <a:latin typeface="Javanese Text" panose="02000000000000000000" pitchFamily="2" charset="0"/>
                        </a:rPr>
                        <a:t>sentences or phrases</a:t>
                      </a:r>
                      <a:r>
                        <a:rPr lang="en-US" sz="1200">
                          <a:latin typeface="Javanese Text" panose="02000000000000000000" pitchFamily="2" charset="0"/>
                        </a:rPr>
                        <a:t> directly from the original text</a:t>
                      </a:r>
                    </a:p>
                  </a:txBody>
                  <a:tcPr marL="46604" marR="46604" marT="23302" marB="233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200" b="1" dirty="0">
                          <a:latin typeface="Javanese Text" panose="02000000000000000000" pitchFamily="2" charset="0"/>
                        </a:rPr>
                        <a:t>Generates new sentences</a:t>
                      </a:r>
                      <a:r>
                        <a:rPr lang="en-US" sz="1200" dirty="0">
                          <a:latin typeface="Javanese Text" panose="02000000000000000000" pitchFamily="2" charset="0"/>
                        </a:rPr>
                        <a:t> that capture the main ideas</a:t>
                      </a:r>
                    </a:p>
                  </a:txBody>
                  <a:tcPr marL="46604" marR="46604" marT="23302" marB="233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33650488"/>
                  </a:ext>
                </a:extLst>
              </a:tr>
              <a:tr h="393003">
                <a:tc>
                  <a:txBody>
                    <a:bodyPr/>
                    <a:lstStyle/>
                    <a:p>
                      <a:pPr>
                        <a:buNone/>
                      </a:pPr>
                      <a:r>
                        <a:rPr lang="en-IN" sz="1200" b="1" dirty="0">
                          <a:latin typeface="Javanese Text" panose="02000000000000000000" pitchFamily="2" charset="0"/>
                        </a:rPr>
                        <a:t>Output style</a:t>
                      </a:r>
                      <a:endParaRPr lang="en-IN" sz="1200" dirty="0">
                        <a:latin typeface="Javanese Text" panose="02000000000000000000" pitchFamily="2" charset="0"/>
                      </a:endParaRPr>
                    </a:p>
                  </a:txBody>
                  <a:tcPr marL="46604" marR="46604" marT="23302" marB="233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200" dirty="0">
                          <a:latin typeface="Javanese Text" panose="02000000000000000000" pitchFamily="2" charset="0"/>
                        </a:rPr>
                        <a:t>Uses </a:t>
                      </a:r>
                      <a:r>
                        <a:rPr lang="en-US" sz="1200" b="1" dirty="0">
                          <a:latin typeface="Javanese Text" panose="02000000000000000000" pitchFamily="2" charset="0"/>
                        </a:rPr>
                        <a:t>exact words</a:t>
                      </a:r>
                      <a:r>
                        <a:rPr lang="en-US" sz="1200" dirty="0">
                          <a:latin typeface="Javanese Text" panose="02000000000000000000" pitchFamily="2" charset="0"/>
                        </a:rPr>
                        <a:t> from the source</a:t>
                      </a:r>
                    </a:p>
                  </a:txBody>
                  <a:tcPr marL="46604" marR="46604" marT="23302" marB="233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200" dirty="0">
                          <a:latin typeface="Javanese Text" panose="02000000000000000000" pitchFamily="2" charset="0"/>
                        </a:rPr>
                        <a:t>Uses </a:t>
                      </a:r>
                      <a:r>
                        <a:rPr lang="en-US" sz="1200" b="1" dirty="0">
                          <a:latin typeface="Javanese Text" panose="02000000000000000000" pitchFamily="2" charset="0"/>
                        </a:rPr>
                        <a:t>paraphrased or rephrased</a:t>
                      </a:r>
                      <a:r>
                        <a:rPr lang="en-US" sz="1200" dirty="0">
                          <a:latin typeface="Javanese Text" panose="02000000000000000000" pitchFamily="2" charset="0"/>
                        </a:rPr>
                        <a:t> text</a:t>
                      </a:r>
                    </a:p>
                  </a:txBody>
                  <a:tcPr marL="46604" marR="46604" marT="23302" marB="233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17806970"/>
                  </a:ext>
                </a:extLst>
              </a:tr>
              <a:tr h="561434">
                <a:tc>
                  <a:txBody>
                    <a:bodyPr/>
                    <a:lstStyle/>
                    <a:p>
                      <a:pPr>
                        <a:buNone/>
                      </a:pPr>
                      <a:r>
                        <a:rPr lang="en-IN" sz="1200" b="1" dirty="0">
                          <a:latin typeface="Javanese Text" panose="02000000000000000000" pitchFamily="2" charset="0"/>
                        </a:rPr>
                        <a:t>Analogy</a:t>
                      </a:r>
                      <a:endParaRPr lang="en-IN" sz="1200" dirty="0">
                        <a:latin typeface="Javanese Text" panose="02000000000000000000" pitchFamily="2" charset="0"/>
                      </a:endParaRPr>
                    </a:p>
                  </a:txBody>
                  <a:tcPr marL="46604" marR="46604" marT="23302" marB="233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200" dirty="0">
                          <a:latin typeface="Javanese Text" panose="02000000000000000000" pitchFamily="2" charset="0"/>
                        </a:rPr>
                        <a:t>Like highlighting important lines in a book</a:t>
                      </a:r>
                    </a:p>
                  </a:txBody>
                  <a:tcPr marL="46604" marR="46604" marT="23302" marB="233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200" dirty="0">
                          <a:latin typeface="Javanese Text" panose="02000000000000000000" pitchFamily="2" charset="0"/>
                        </a:rPr>
                        <a:t>Like explaining the book in your own words</a:t>
                      </a:r>
                    </a:p>
                  </a:txBody>
                  <a:tcPr marL="46604" marR="46604" marT="23302" marB="233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43557771"/>
                  </a:ext>
                </a:extLst>
              </a:tr>
              <a:tr h="393003">
                <a:tc>
                  <a:txBody>
                    <a:bodyPr/>
                    <a:lstStyle/>
                    <a:p>
                      <a:pPr>
                        <a:buNone/>
                      </a:pPr>
                      <a:r>
                        <a:rPr lang="en-IN" sz="1200" b="1" dirty="0">
                          <a:latin typeface="Javanese Text" panose="02000000000000000000" pitchFamily="2" charset="0"/>
                        </a:rPr>
                        <a:t>Cohesion</a:t>
                      </a:r>
                      <a:endParaRPr lang="en-IN" sz="1200" dirty="0">
                        <a:latin typeface="Javanese Text" panose="02000000000000000000" pitchFamily="2" charset="0"/>
                      </a:endParaRPr>
                    </a:p>
                  </a:txBody>
                  <a:tcPr marL="46604" marR="46604" marT="23302" marB="233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200" dirty="0">
                          <a:latin typeface="Javanese Text" panose="02000000000000000000" pitchFamily="2" charset="0"/>
                        </a:rPr>
                        <a:t>May feel </a:t>
                      </a:r>
                      <a:r>
                        <a:rPr lang="en-US" sz="1200" b="1" dirty="0">
                          <a:latin typeface="Javanese Text" panose="02000000000000000000" pitchFamily="2" charset="0"/>
                        </a:rPr>
                        <a:t>choppy</a:t>
                      </a:r>
                      <a:r>
                        <a:rPr lang="en-US" sz="1200" dirty="0">
                          <a:latin typeface="Javanese Text" panose="02000000000000000000" pitchFamily="2" charset="0"/>
                        </a:rPr>
                        <a:t> or disjointed</a:t>
                      </a:r>
                    </a:p>
                  </a:txBody>
                  <a:tcPr marL="46604" marR="46604" marT="23302" marB="233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200" dirty="0">
                          <a:latin typeface="Javanese Text" panose="02000000000000000000" pitchFamily="2" charset="0"/>
                        </a:rPr>
                        <a:t>More </a:t>
                      </a:r>
                      <a:r>
                        <a:rPr lang="en-IN" sz="1200" b="1" dirty="0">
                          <a:latin typeface="Javanese Text" panose="02000000000000000000" pitchFamily="2" charset="0"/>
                        </a:rPr>
                        <a:t>fluent and natural</a:t>
                      </a:r>
                      <a:endParaRPr lang="en-IN" sz="1200" dirty="0">
                        <a:latin typeface="Javanese Text" panose="02000000000000000000" pitchFamily="2" charset="0"/>
                      </a:endParaRPr>
                    </a:p>
                  </a:txBody>
                  <a:tcPr marL="46604" marR="46604" marT="23302" marB="233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47580087"/>
                  </a:ext>
                </a:extLst>
              </a:tr>
              <a:tr h="561434">
                <a:tc>
                  <a:txBody>
                    <a:bodyPr/>
                    <a:lstStyle/>
                    <a:p>
                      <a:pPr>
                        <a:buNone/>
                      </a:pPr>
                      <a:r>
                        <a:rPr lang="en-IN" sz="1200" b="1" dirty="0">
                          <a:latin typeface="Javanese Text" panose="02000000000000000000" pitchFamily="2" charset="0"/>
                        </a:rPr>
                        <a:t>Complexity</a:t>
                      </a:r>
                      <a:endParaRPr lang="en-IN" sz="1200" dirty="0">
                        <a:latin typeface="Javanese Text" panose="02000000000000000000" pitchFamily="2" charset="0"/>
                      </a:endParaRPr>
                    </a:p>
                  </a:txBody>
                  <a:tcPr marL="46604" marR="46604" marT="23302" marB="233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200" dirty="0">
                          <a:latin typeface="Javanese Text" panose="02000000000000000000" pitchFamily="2" charset="0"/>
                        </a:rPr>
                        <a:t>Simpler; rule- or score-based</a:t>
                      </a:r>
                    </a:p>
                  </a:txBody>
                  <a:tcPr marL="46604" marR="46604" marT="23302" marB="233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200" dirty="0">
                          <a:latin typeface="Javanese Text" panose="02000000000000000000" pitchFamily="2" charset="0"/>
                        </a:rPr>
                        <a:t>Harder; requires NLP and language generation models</a:t>
                      </a:r>
                    </a:p>
                  </a:txBody>
                  <a:tcPr marL="46604" marR="46604" marT="23302" marB="233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2048316"/>
                  </a:ext>
                </a:extLst>
              </a:tr>
              <a:tr h="1066725">
                <a:tc>
                  <a:txBody>
                    <a:bodyPr/>
                    <a:lstStyle/>
                    <a:p>
                      <a:pPr>
                        <a:buNone/>
                      </a:pPr>
                      <a:r>
                        <a:rPr lang="en-IN" sz="1200" b="1" dirty="0">
                          <a:latin typeface="Javanese Text" panose="02000000000000000000" pitchFamily="2" charset="0"/>
                        </a:rPr>
                        <a:t>Example</a:t>
                      </a:r>
                      <a:endParaRPr lang="en-IN" sz="1200" dirty="0">
                        <a:latin typeface="Javanese Text" panose="02000000000000000000" pitchFamily="2" charset="0"/>
                      </a:endParaRPr>
                    </a:p>
                  </a:txBody>
                  <a:tcPr marL="46604" marR="46604" marT="23302" marB="233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200" dirty="0">
                          <a:latin typeface="Javanese Text" panose="02000000000000000000" pitchFamily="2" charset="0"/>
                        </a:rPr>
                        <a:t>Original text: “AI is transforming industries by automating tasks.”→ Extractive: “AI is transforming industries.”</a:t>
                      </a:r>
                    </a:p>
                  </a:txBody>
                  <a:tcPr marL="46604" marR="46604" marT="23302" marB="233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200" dirty="0">
                          <a:latin typeface="Javanese Text" panose="02000000000000000000" pitchFamily="2" charset="0"/>
                        </a:rPr>
                        <a:t>Abstractive: “Artificial intelligence is changing many fields through automation.”</a:t>
                      </a:r>
                    </a:p>
                  </a:txBody>
                  <a:tcPr marL="46604" marR="46604" marT="23302" marB="233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9152959"/>
                  </a:ext>
                </a:extLst>
              </a:tr>
            </a:tbl>
          </a:graphicData>
        </a:graphic>
      </p:graphicFrame>
    </p:spTree>
    <p:extLst>
      <p:ext uri="{BB962C8B-B14F-4D97-AF65-F5344CB8AC3E}">
        <p14:creationId xmlns:p14="http://schemas.microsoft.com/office/powerpoint/2010/main" val="30645483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6" name="Google Shape;227;p33"/>
          <p:cNvCxnSpPr/>
          <p:nvPr/>
        </p:nvCxnSpPr>
        <p:spPr>
          <a:xfrm>
            <a:off x="-79020" y="642196"/>
            <a:ext cx="9302040" cy="360"/>
          </a:xfrm>
          <a:prstGeom prst="straightConnector1">
            <a:avLst/>
          </a:prstGeom>
          <a:ln w="9525">
            <a:solidFill>
              <a:srgbClr val="083C77"/>
            </a:solidFill>
            <a:round/>
          </a:ln>
        </p:spPr>
      </p:cxnSp>
      <p:pic>
        <p:nvPicPr>
          <p:cNvPr id="7" name="Picture 6" descr="A screenshot of a computer&#10;&#10;AI-generated content may be incorrect.">
            <a:extLst>
              <a:ext uri="{FF2B5EF4-FFF2-40B4-BE49-F238E27FC236}">
                <a16:creationId xmlns:a16="http://schemas.microsoft.com/office/drawing/2014/main" id="{78D1E3C7-7098-2187-BD89-36FC160229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15676"/>
            <a:ext cx="5483051" cy="3857184"/>
          </a:xfrm>
          <a:prstGeom prst="rect">
            <a:avLst/>
          </a:prstGeom>
        </p:spPr>
      </p:pic>
      <p:pic>
        <p:nvPicPr>
          <p:cNvPr id="9" name="Picture 8" descr="A diagram of a summarizer&#10;&#10;AI-generated content may be incorrect.">
            <a:extLst>
              <a:ext uri="{FF2B5EF4-FFF2-40B4-BE49-F238E27FC236}">
                <a16:creationId xmlns:a16="http://schemas.microsoft.com/office/drawing/2014/main" id="{77160AE1-372D-6784-65DE-28C28692D6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3051" y="715676"/>
            <a:ext cx="3629318" cy="1648117"/>
          </a:xfrm>
          <a:prstGeom prst="rect">
            <a:avLst/>
          </a:prstGeom>
        </p:spPr>
      </p:pic>
      <p:pic>
        <p:nvPicPr>
          <p:cNvPr id="11" name="Picture 10" descr="A diagram of a diagram of a summarizer&#10;&#10;AI-generated content may be incorrect.">
            <a:extLst>
              <a:ext uri="{FF2B5EF4-FFF2-40B4-BE49-F238E27FC236}">
                <a16:creationId xmlns:a16="http://schemas.microsoft.com/office/drawing/2014/main" id="{89B6E09A-E949-FE3D-0E15-AFB21F39AE3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3779" y="2924743"/>
            <a:ext cx="3628590" cy="1648117"/>
          </a:xfrm>
          <a:prstGeom prst="rect">
            <a:avLst/>
          </a:prstGeom>
        </p:spPr>
      </p:pic>
      <p:sp>
        <p:nvSpPr>
          <p:cNvPr id="12" name="Rectangle 11">
            <a:extLst>
              <a:ext uri="{FF2B5EF4-FFF2-40B4-BE49-F238E27FC236}">
                <a16:creationId xmlns:a16="http://schemas.microsoft.com/office/drawing/2014/main" id="{3FFD1A41-34AD-9948-E4AA-8FAAA34353FF}"/>
              </a:ext>
            </a:extLst>
          </p:cNvPr>
          <p:cNvSpPr/>
          <p:nvPr/>
        </p:nvSpPr>
        <p:spPr>
          <a:xfrm>
            <a:off x="5483051" y="2268812"/>
            <a:ext cx="3628590" cy="655931"/>
          </a:xfrm>
          <a:prstGeom prst="rect">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31245-A944-80E4-131E-FB609F4B0A37}"/>
              </a:ext>
            </a:extLst>
          </p:cNvPr>
          <p:cNvSpPr txBox="1">
            <a:spLocks/>
          </p:cNvSpPr>
          <p:nvPr/>
        </p:nvSpPr>
        <p:spPr>
          <a:xfrm>
            <a:off x="331000" y="270915"/>
            <a:ext cx="8686440" cy="82224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200" dirty="0">
                <a:latin typeface="Footlight MT Light" panose="0204060206030A020304" pitchFamily="18" charset="0"/>
              </a:rPr>
              <a:t>Applications of Summarization in Real Life</a:t>
            </a:r>
          </a:p>
        </p:txBody>
      </p:sp>
      <p:cxnSp>
        <p:nvCxnSpPr>
          <p:cNvPr id="3" name="Google Shape;213;p31">
            <a:extLst>
              <a:ext uri="{FF2B5EF4-FFF2-40B4-BE49-F238E27FC236}">
                <a16:creationId xmlns:a16="http://schemas.microsoft.com/office/drawing/2014/main" id="{82BDAB0A-330A-ACD7-9194-0F926F20ABCB}"/>
              </a:ext>
            </a:extLst>
          </p:cNvPr>
          <p:cNvCxnSpPr/>
          <p:nvPr/>
        </p:nvCxnSpPr>
        <p:spPr>
          <a:xfrm>
            <a:off x="-79020" y="978916"/>
            <a:ext cx="9302040" cy="360"/>
          </a:xfrm>
          <a:prstGeom prst="straightConnector1">
            <a:avLst/>
          </a:prstGeom>
          <a:ln w="9525">
            <a:solidFill>
              <a:srgbClr val="083C77"/>
            </a:solidFill>
            <a:round/>
          </a:ln>
        </p:spPr>
      </p:cxnSp>
      <p:sp>
        <p:nvSpPr>
          <p:cNvPr id="10" name="Rectangle 5">
            <a:extLst>
              <a:ext uri="{FF2B5EF4-FFF2-40B4-BE49-F238E27FC236}">
                <a16:creationId xmlns:a16="http://schemas.microsoft.com/office/drawing/2014/main" id="{DCF0CD2D-331A-4D52-352C-49F80E33D3B9}"/>
              </a:ext>
            </a:extLst>
          </p:cNvPr>
          <p:cNvSpPr>
            <a:spLocks noChangeArrowheads="1"/>
          </p:cNvSpPr>
          <p:nvPr/>
        </p:nvSpPr>
        <p:spPr bwMode="auto">
          <a:xfrm>
            <a:off x="185833" y="1093155"/>
            <a:ext cx="9302040"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Javanese Text" panose="02000000000000000000" pitchFamily="2" charset="0"/>
              </a:rPr>
              <a:t>News Summarization:</a:t>
            </a:r>
            <a:r>
              <a:rPr kumimoji="0" lang="en-US" altLang="en-US" sz="1400" b="0" i="0" u="none" strike="noStrike" cap="none" normalizeH="0" baseline="0" dirty="0">
                <a:ln>
                  <a:noFill/>
                </a:ln>
                <a:solidFill>
                  <a:schemeClr val="tx1"/>
                </a:solidFill>
                <a:effectLst/>
                <a:latin typeface="Javanese Text" panose="02000000000000000000" pitchFamily="2" charset="0"/>
              </a:rPr>
              <a:t> Generate short versions of news articles or headlines.</a:t>
            </a:r>
            <a:endParaRPr lang="en-US" altLang="en-US" sz="1400" dirty="0">
              <a:latin typeface="Javanese Text" panose="02000000000000000000" pitchFamily="2"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0" i="0" u="none" strike="noStrike" cap="none" normalizeH="0" baseline="0" dirty="0">
              <a:ln>
                <a:noFill/>
              </a:ln>
              <a:solidFill>
                <a:schemeClr val="tx1"/>
              </a:solidFill>
              <a:effectLst/>
              <a:latin typeface="Javanese Text" panose="02000000000000000000" pitchFamily="2"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Javanese Text" panose="02000000000000000000" pitchFamily="2" charset="0"/>
              </a:rPr>
              <a:t>Legal &amp; Research Docs:</a:t>
            </a:r>
            <a:r>
              <a:rPr kumimoji="0" lang="en-US" altLang="en-US" sz="1400" b="0" i="0" u="none" strike="noStrike" cap="none" normalizeH="0" baseline="0" dirty="0">
                <a:ln>
                  <a:noFill/>
                </a:ln>
                <a:solidFill>
                  <a:schemeClr val="tx1"/>
                </a:solidFill>
                <a:effectLst/>
                <a:latin typeface="Javanese Text" panose="02000000000000000000" pitchFamily="2" charset="0"/>
              </a:rPr>
              <a:t> Summarize long case </a:t>
            </a:r>
            <a:endParaRPr lang="en-US" altLang="en-US" sz="1400" dirty="0">
              <a:latin typeface="Javanese Text" panose="02000000000000000000" pitchFamily="2"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a:ln>
                  <a:noFill/>
                </a:ln>
                <a:solidFill>
                  <a:schemeClr val="tx1"/>
                </a:solidFill>
                <a:effectLst/>
                <a:latin typeface="Javanese Text" panose="02000000000000000000" pitchFamily="2" charset="0"/>
              </a:rPr>
              <a:t>laws, research papers, or contracts.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0" i="0" u="none" strike="noStrike" cap="none" normalizeH="0" baseline="0" dirty="0">
              <a:ln>
                <a:noFill/>
              </a:ln>
              <a:solidFill>
                <a:schemeClr val="tx1"/>
              </a:solidFill>
              <a:effectLst/>
              <a:latin typeface="Javanese Text" panose="02000000000000000000" pitchFamily="2"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Javanese Text" panose="02000000000000000000" pitchFamily="2" charset="0"/>
              </a:rPr>
              <a:t>Customer Support:</a:t>
            </a:r>
            <a:r>
              <a:rPr kumimoji="0" lang="en-US" altLang="en-US" sz="1400" b="0" i="0" u="none" strike="noStrike" cap="none" normalizeH="0" baseline="0" dirty="0">
                <a:ln>
                  <a:noFill/>
                </a:ln>
                <a:solidFill>
                  <a:schemeClr val="tx1"/>
                </a:solidFill>
                <a:effectLst/>
                <a:latin typeface="Javanese Text" panose="02000000000000000000" pitchFamily="2" charset="0"/>
              </a:rPr>
              <a:t> Summarize chat logs, </a:t>
            </a:r>
            <a:endParaRPr lang="en-US" altLang="en-US" sz="1400" dirty="0">
              <a:latin typeface="Javanese Text" panose="02000000000000000000" pitchFamily="2"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a:ln>
                  <a:noFill/>
                </a:ln>
                <a:solidFill>
                  <a:schemeClr val="tx1"/>
                </a:solidFill>
                <a:effectLst/>
                <a:latin typeface="Javanese Text" panose="02000000000000000000" pitchFamily="2" charset="0"/>
              </a:rPr>
              <a:t>complaint tickets, and call transcripts.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0" i="0" u="none" strike="noStrike" cap="none" normalizeH="0" baseline="0" dirty="0">
              <a:ln>
                <a:noFill/>
              </a:ln>
              <a:solidFill>
                <a:schemeClr val="tx1"/>
              </a:solidFill>
              <a:effectLst/>
              <a:latin typeface="Javanese Text" panose="02000000000000000000" pitchFamily="2"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Javanese Text" panose="02000000000000000000" pitchFamily="2" charset="0"/>
              </a:rPr>
              <a:t>Medical Field:</a:t>
            </a:r>
            <a:r>
              <a:rPr kumimoji="0" lang="en-US" altLang="en-US" sz="1400" b="0" i="0" u="none" strike="noStrike" cap="none" normalizeH="0" baseline="0" dirty="0">
                <a:ln>
                  <a:noFill/>
                </a:ln>
                <a:solidFill>
                  <a:schemeClr val="tx1"/>
                </a:solidFill>
                <a:effectLst/>
                <a:latin typeface="Javanese Text" panose="02000000000000000000" pitchFamily="2" charset="0"/>
              </a:rPr>
              <a:t> Condense patient records and </a:t>
            </a:r>
          </a:p>
          <a:p>
            <a:pPr marL="0" marR="0" lvl="0" indent="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a:ln>
                  <a:noFill/>
                </a:ln>
                <a:solidFill>
                  <a:schemeClr val="tx1"/>
                </a:solidFill>
                <a:effectLst/>
                <a:latin typeface="Javanese Text" panose="02000000000000000000" pitchFamily="2" charset="0"/>
              </a:rPr>
              <a:t>clinical trial reports.</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400" dirty="0">
              <a:latin typeface="Javanese Text" panose="02000000000000000000" pitchFamily="2"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Javanese Text" panose="02000000000000000000" pitchFamily="2" charset="0"/>
              </a:rPr>
              <a:t>Social Media &amp; Reviews:</a:t>
            </a:r>
            <a:r>
              <a:rPr kumimoji="0" lang="en-US" altLang="en-US" sz="1400" b="0" i="0" u="none" strike="noStrike" cap="none" normalizeH="0" baseline="0" dirty="0">
                <a:ln>
                  <a:noFill/>
                </a:ln>
                <a:solidFill>
                  <a:schemeClr val="tx1"/>
                </a:solidFill>
                <a:effectLst/>
                <a:latin typeface="Javanese Text" panose="02000000000000000000" pitchFamily="2" charset="0"/>
              </a:rPr>
              <a:t> Summarize tweets, comments, or product reviews.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0" i="0" u="none" strike="noStrike" cap="none" normalizeH="0" baseline="0" dirty="0">
              <a:ln>
                <a:noFill/>
              </a:ln>
              <a:solidFill>
                <a:schemeClr val="tx1"/>
              </a:solidFill>
              <a:effectLst/>
              <a:latin typeface="Javanese Text" panose="02000000000000000000" pitchFamily="2"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Javanese Text" panose="02000000000000000000" pitchFamily="2" charset="0"/>
              </a:rPr>
              <a:t>Search Engines:</a:t>
            </a:r>
            <a:r>
              <a:rPr kumimoji="0" lang="en-US" altLang="en-US" sz="1400" b="0" i="0" u="none" strike="noStrike" cap="none" normalizeH="0" baseline="0" dirty="0">
                <a:ln>
                  <a:noFill/>
                </a:ln>
                <a:solidFill>
                  <a:schemeClr val="tx1"/>
                </a:solidFill>
                <a:effectLst/>
                <a:latin typeface="Javanese Text" panose="02000000000000000000" pitchFamily="2" charset="0"/>
              </a:rPr>
              <a:t> Provide quick snippets or previews of web pages. </a:t>
            </a:r>
            <a:r>
              <a:rPr kumimoji="0" lang="en-US" altLang="en-US" sz="1400" b="0" i="0" u="none" strike="noStrike" cap="none" normalizeH="0" baseline="0" dirty="0">
                <a:ln>
                  <a:noFill/>
                </a:ln>
                <a:solidFill>
                  <a:schemeClr val="tx1"/>
                </a:solidFill>
                <a:effectLst/>
              </a:rPr>
              <a:t>(</a:t>
            </a:r>
            <a:r>
              <a:rPr lang="en-US" altLang="en-US" sz="1400" dirty="0">
                <a:latin typeface="Javanese Text" panose="02000000000000000000" pitchFamily="2" charset="0"/>
              </a:rPr>
              <a:t>Google search</a:t>
            </a:r>
            <a:r>
              <a:rPr lang="en-US" altLang="en-US" sz="1400" dirty="0"/>
              <a:t>)</a:t>
            </a:r>
            <a:endParaRPr kumimoji="0" lang="en-US" altLang="en-US" sz="1400" b="0" i="0" u="none" strike="noStrike" cap="none" normalizeH="0" baseline="0" dirty="0">
              <a:ln>
                <a:noFill/>
              </a:ln>
              <a:solidFill>
                <a:schemeClr val="tx1"/>
              </a:solidFill>
              <a:effectLst/>
              <a:latin typeface="Javanese Text" panose="02000000000000000000" pitchFamily="2"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0" i="0" u="none" strike="noStrike" cap="none" normalizeH="0" baseline="0" dirty="0">
              <a:ln>
                <a:noFill/>
              </a:ln>
              <a:solidFill>
                <a:schemeClr val="tx1"/>
              </a:solidFill>
              <a:effectLst/>
              <a:latin typeface="Javanese Text" panose="02000000000000000000" pitchFamily="2"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Javanese Text" panose="02000000000000000000" pitchFamily="2" charset="0"/>
              </a:rPr>
              <a:t>Education:</a:t>
            </a:r>
            <a:r>
              <a:rPr kumimoji="0" lang="en-US" altLang="en-US" sz="1400" b="0" i="0" u="none" strike="noStrike" cap="none" normalizeH="0" baseline="0" dirty="0">
                <a:ln>
                  <a:noFill/>
                </a:ln>
                <a:solidFill>
                  <a:schemeClr val="tx1"/>
                </a:solidFill>
                <a:effectLst/>
                <a:latin typeface="Javanese Text" panose="02000000000000000000" pitchFamily="2" charset="0"/>
              </a:rPr>
              <a:t> Summarize lectures, notes, or study materials automatically.</a:t>
            </a:r>
          </a:p>
        </p:txBody>
      </p:sp>
      <p:pic>
        <p:nvPicPr>
          <p:cNvPr id="12" name="Picture 11">
            <a:extLst>
              <a:ext uri="{FF2B5EF4-FFF2-40B4-BE49-F238E27FC236}">
                <a16:creationId xmlns:a16="http://schemas.microsoft.com/office/drawing/2014/main" id="{0EAA8063-8140-F0E0-76A3-4502B2D07B36}"/>
              </a:ext>
            </a:extLst>
          </p:cNvPr>
          <p:cNvPicPr>
            <a:picLocks noChangeAspect="1"/>
          </p:cNvPicPr>
          <p:nvPr/>
        </p:nvPicPr>
        <p:blipFill>
          <a:blip r:embed="rId2"/>
          <a:stretch>
            <a:fillRect/>
          </a:stretch>
        </p:blipFill>
        <p:spPr>
          <a:xfrm>
            <a:off x="4153786" y="1566775"/>
            <a:ext cx="4572000" cy="1547567"/>
          </a:xfrm>
          <a:prstGeom prst="rect">
            <a:avLst/>
          </a:prstGeom>
        </p:spPr>
      </p:pic>
    </p:spTree>
    <p:extLst>
      <p:ext uri="{BB962C8B-B14F-4D97-AF65-F5344CB8AC3E}">
        <p14:creationId xmlns:p14="http://schemas.microsoft.com/office/powerpoint/2010/main" val="33597923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Google Shape;210;p31" title="dreamy-atmosphere-pastel-colored-scene-travel-content.jpg"/>
          <p:cNvSpPr/>
          <p:nvPr/>
        </p:nvSpPr>
        <p:spPr>
          <a:xfrm flipH="1">
            <a:off x="4572000" y="1449333"/>
            <a:ext cx="4236840" cy="3125160"/>
          </a:xfrm>
          <a:prstGeom prst="roundRect">
            <a:avLst>
              <a:gd name="adj" fmla="val 4001"/>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none" strike="noStrike">
              <a:solidFill>
                <a:srgbClr val="000000"/>
              </a:solidFill>
              <a:effectLst/>
              <a:uFillTx/>
              <a:latin typeface="OpenSymbol"/>
            </a:endParaRPr>
          </a:p>
        </p:txBody>
      </p:sp>
      <p:sp>
        <p:nvSpPr>
          <p:cNvPr id="131" name="PlaceHolder 1"/>
          <p:cNvSpPr>
            <a:spLocks noGrp="1"/>
          </p:cNvSpPr>
          <p:nvPr>
            <p:ph type="title"/>
          </p:nvPr>
        </p:nvSpPr>
        <p:spPr>
          <a:xfrm>
            <a:off x="323020" y="-83288"/>
            <a:ext cx="8686440" cy="81864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US" sz="2500" b="0" u="none" strike="noStrike" dirty="0">
                <a:solidFill>
                  <a:schemeClr val="dk1"/>
                </a:solidFill>
                <a:effectLst/>
                <a:uFillTx/>
                <a:latin typeface="Footlight MT Light" panose="0204060206030A020304" pitchFamily="18" charset="0"/>
                <a:ea typeface="Figtree"/>
              </a:rPr>
              <a:t>Conclusions</a:t>
            </a:r>
            <a:endParaRPr lang="fr-FR" sz="2500" b="0" u="none" strike="noStrike" dirty="0">
              <a:solidFill>
                <a:schemeClr val="dk1"/>
              </a:solidFill>
              <a:effectLst/>
              <a:uFillTx/>
              <a:latin typeface="Footlight MT Light" panose="0204060206030A020304" pitchFamily="18" charset="0"/>
            </a:endParaRPr>
          </a:p>
        </p:txBody>
      </p:sp>
      <p:sp>
        <p:nvSpPr>
          <p:cNvPr id="132" name="PlaceHolder 2"/>
          <p:cNvSpPr>
            <a:spLocks noGrp="1"/>
          </p:cNvSpPr>
          <p:nvPr>
            <p:ph/>
          </p:nvPr>
        </p:nvSpPr>
        <p:spPr>
          <a:xfrm>
            <a:off x="237960" y="1126440"/>
            <a:ext cx="3695400" cy="3543120"/>
          </a:xfrm>
          <a:prstGeom prst="rect">
            <a:avLst/>
          </a:prstGeom>
          <a:noFill/>
          <a:ln w="0">
            <a:noFill/>
          </a:ln>
        </p:spPr>
        <p:txBody>
          <a:bodyPr lIns="91440" tIns="91440" rIns="91440" bIns="91440" anchor="b">
            <a:normAutofit/>
          </a:bodyPr>
          <a:lstStyle/>
          <a:p>
            <a:pPr marL="285750" indent="-285750">
              <a:lnSpc>
                <a:spcPct val="150000"/>
              </a:lnSpc>
              <a:buFont typeface="Arial" panose="020B0604020202020204" pitchFamily="34" charset="0"/>
              <a:buChar char="•"/>
              <a:tabLst>
                <a:tab pos="0" algn="l"/>
              </a:tabLst>
            </a:pPr>
            <a:r>
              <a:rPr lang="en-US" sz="1400" b="0" u="none" strike="noStrike" dirty="0">
                <a:solidFill>
                  <a:schemeClr val="dk1"/>
                </a:solidFill>
                <a:effectLst/>
                <a:uFillTx/>
                <a:latin typeface="Javanese Text" panose="02000000000000000000" pitchFamily="2" charset="0"/>
                <a:ea typeface="Karla"/>
              </a:rPr>
              <a:t>Text summarization is essential for managing information effectively.</a:t>
            </a:r>
          </a:p>
          <a:p>
            <a:pPr marL="285750" indent="-285750">
              <a:lnSpc>
                <a:spcPct val="150000"/>
              </a:lnSpc>
              <a:buFont typeface="Arial" panose="020B0604020202020204" pitchFamily="34" charset="0"/>
              <a:buChar char="•"/>
              <a:tabLst>
                <a:tab pos="0" algn="l"/>
              </a:tabLst>
            </a:pPr>
            <a:r>
              <a:rPr lang="en-US" sz="1400" b="0" u="none" strike="noStrike" dirty="0">
                <a:solidFill>
                  <a:schemeClr val="dk1"/>
                </a:solidFill>
                <a:effectLst/>
                <a:uFillTx/>
                <a:latin typeface="Javanese Text" panose="02000000000000000000" pitchFamily="2" charset="0"/>
                <a:ea typeface="Karla"/>
              </a:rPr>
              <a:t>Extractive and abstractive techniques each offer unique strengths and challenges. </a:t>
            </a:r>
          </a:p>
          <a:p>
            <a:pPr marL="285750" indent="-285750">
              <a:lnSpc>
                <a:spcPct val="150000"/>
              </a:lnSpc>
              <a:buFont typeface="Arial" panose="020B0604020202020204" pitchFamily="34" charset="0"/>
              <a:buChar char="•"/>
              <a:tabLst>
                <a:tab pos="0" algn="l"/>
              </a:tabLst>
            </a:pPr>
            <a:r>
              <a:rPr lang="en-US" sz="1400" b="0" u="none" strike="noStrike" dirty="0">
                <a:solidFill>
                  <a:schemeClr val="dk1"/>
                </a:solidFill>
                <a:effectLst/>
                <a:uFillTx/>
                <a:latin typeface="Javanese Text" panose="02000000000000000000" pitchFamily="2" charset="0"/>
                <a:ea typeface="Karla"/>
              </a:rPr>
              <a:t>Understanding their differences enables informed method selection tailored to specific needs, while ongoing research promises enhanced, more intelligent summarization solutions for the future.</a:t>
            </a:r>
            <a:endParaRPr lang="fr-FR" sz="1400" b="0" u="none" strike="noStrike" dirty="0">
              <a:solidFill>
                <a:srgbClr val="000000"/>
              </a:solidFill>
              <a:effectLst/>
              <a:uFillTx/>
              <a:latin typeface="Javanese Text" panose="02000000000000000000" pitchFamily="2" charset="0"/>
            </a:endParaRPr>
          </a:p>
        </p:txBody>
      </p:sp>
      <p:cxnSp>
        <p:nvCxnSpPr>
          <p:cNvPr id="133" name="Google Shape;213;p31"/>
          <p:cNvCxnSpPr/>
          <p:nvPr/>
        </p:nvCxnSpPr>
        <p:spPr>
          <a:xfrm>
            <a:off x="0" y="930716"/>
            <a:ext cx="9302040" cy="360"/>
          </a:xfrm>
          <a:prstGeom prst="straightConnector1">
            <a:avLst/>
          </a:prstGeom>
          <a:ln w="9525">
            <a:solidFill>
              <a:srgbClr val="083C77"/>
            </a:solidFill>
            <a:roun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ceHolder 1">
            <a:extLst>
              <a:ext uri="{FF2B5EF4-FFF2-40B4-BE49-F238E27FC236}">
                <a16:creationId xmlns:a16="http://schemas.microsoft.com/office/drawing/2014/main" id="{1AE419E2-CA94-0B0B-B1B9-6DC84DD89F37}"/>
              </a:ext>
            </a:extLst>
          </p:cNvPr>
          <p:cNvSpPr>
            <a:spLocks noGrp="1"/>
          </p:cNvSpPr>
          <p:nvPr>
            <p:ph type="title"/>
          </p:nvPr>
        </p:nvSpPr>
        <p:spPr>
          <a:xfrm>
            <a:off x="-1868152" y="0"/>
            <a:ext cx="8686440" cy="164736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US" sz="6000" b="0" u="none" strike="noStrike" dirty="0">
                <a:solidFill>
                  <a:schemeClr val="dk1"/>
                </a:solidFill>
                <a:effectLst/>
                <a:uFillTx/>
                <a:latin typeface="Footlight MT Light" panose="0204060206030A020304" pitchFamily="18" charset="0"/>
                <a:ea typeface="Figtree"/>
              </a:rPr>
              <a:t>THANK YOU!</a:t>
            </a:r>
            <a:endParaRPr lang="fr-FR" sz="6000" b="0" u="none" strike="noStrike" dirty="0">
              <a:solidFill>
                <a:schemeClr val="dk1"/>
              </a:solidFill>
              <a:effectLst/>
              <a:uFillTx/>
              <a:latin typeface="Footlight MT Light" panose="0204060206030A020304" pitchFamily="18" charset="0"/>
            </a:endParaRPr>
          </a:p>
        </p:txBody>
      </p:sp>
      <p:graphicFrame>
        <p:nvGraphicFramePr>
          <p:cNvPr id="4" name="Table 3">
            <a:extLst>
              <a:ext uri="{FF2B5EF4-FFF2-40B4-BE49-F238E27FC236}">
                <a16:creationId xmlns:a16="http://schemas.microsoft.com/office/drawing/2014/main" id="{2D169EA4-BCEF-4A61-F12F-3A74D2F3C2F4}"/>
              </a:ext>
            </a:extLst>
          </p:cNvPr>
          <p:cNvGraphicFramePr>
            <a:graphicFrameLocks noGrp="1"/>
          </p:cNvGraphicFramePr>
          <p:nvPr>
            <p:extLst>
              <p:ext uri="{D42A27DB-BD31-4B8C-83A1-F6EECF244321}">
                <p14:modId xmlns:p14="http://schemas.microsoft.com/office/powerpoint/2010/main" val="2988337448"/>
              </p:ext>
            </p:extLst>
          </p:nvPr>
        </p:nvGraphicFramePr>
        <p:xfrm>
          <a:off x="2304821" y="2353339"/>
          <a:ext cx="4980074" cy="1478280"/>
        </p:xfrm>
        <a:graphic>
          <a:graphicData uri="http://schemas.openxmlformats.org/drawingml/2006/table">
            <a:tbl>
              <a:tblPr firstRow="1" bandRow="1">
                <a:tableStyleId>{2D5ABB26-0587-4C30-8999-92F81FD0307C}</a:tableStyleId>
              </a:tblPr>
              <a:tblGrid>
                <a:gridCol w="2465654">
                  <a:extLst>
                    <a:ext uri="{9D8B030D-6E8A-4147-A177-3AD203B41FA5}">
                      <a16:colId xmlns:a16="http://schemas.microsoft.com/office/drawing/2014/main" val="2311355482"/>
                    </a:ext>
                  </a:extLst>
                </a:gridCol>
                <a:gridCol w="2514420">
                  <a:extLst>
                    <a:ext uri="{9D8B030D-6E8A-4147-A177-3AD203B41FA5}">
                      <a16:colId xmlns:a16="http://schemas.microsoft.com/office/drawing/2014/main" val="4269977336"/>
                    </a:ext>
                  </a:extLst>
                </a:gridCol>
              </a:tblGrid>
              <a:tr h="348907">
                <a:tc>
                  <a:txBody>
                    <a:bodyPr/>
                    <a:lstStyle/>
                    <a:p>
                      <a:r>
                        <a:rPr lang="en-IN" dirty="0"/>
                        <a:t>Dheeraj </a:t>
                      </a:r>
                      <a:r>
                        <a:rPr lang="en-IN" dirty="0" err="1"/>
                        <a:t>Banavath</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2301AI08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31691958"/>
                  </a:ext>
                </a:extLst>
              </a:tr>
              <a:tr h="370840">
                <a:tc>
                  <a:txBody>
                    <a:bodyPr/>
                    <a:lstStyle/>
                    <a:p>
                      <a:r>
                        <a:rPr lang="en-IN" dirty="0"/>
                        <a:t>Sathvik Marella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2301AI34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08118508"/>
                  </a:ext>
                </a:extLst>
              </a:tr>
              <a:tr h="370840">
                <a:tc>
                  <a:txBody>
                    <a:bodyPr/>
                    <a:lstStyle/>
                    <a:p>
                      <a:r>
                        <a:rPr lang="en-IN" dirty="0" err="1"/>
                        <a:t>Dundi</a:t>
                      </a:r>
                      <a:r>
                        <a:rPr lang="en-IN" dirty="0"/>
                        <a:t> </a:t>
                      </a:r>
                      <a:r>
                        <a:rPr lang="en-IN" dirty="0" err="1"/>
                        <a:t>Kuladeepeswar</a:t>
                      </a:r>
                      <a:r>
                        <a:rPr lang="en-IN" dirty="0"/>
                        <a:t>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2301AI09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77765915"/>
                  </a:ext>
                </a:extLst>
              </a:tr>
              <a:tr h="370840">
                <a:tc>
                  <a:txBody>
                    <a:bodyPr/>
                    <a:lstStyle/>
                    <a:p>
                      <a:r>
                        <a:rPr lang="en-IN" dirty="0"/>
                        <a:t>Pitta Tanuj</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2301AI29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12730829"/>
                  </a:ext>
                </a:extLst>
              </a:tr>
            </a:tbl>
          </a:graphicData>
        </a:graphic>
      </p:graphicFrame>
      <p:cxnSp>
        <p:nvCxnSpPr>
          <p:cNvPr id="5" name="Google Shape;227;p33">
            <a:extLst>
              <a:ext uri="{FF2B5EF4-FFF2-40B4-BE49-F238E27FC236}">
                <a16:creationId xmlns:a16="http://schemas.microsoft.com/office/drawing/2014/main" id="{DD6F3B7D-C928-8FD6-228A-2D23AA9BAB75}"/>
              </a:ext>
            </a:extLst>
          </p:cNvPr>
          <p:cNvCxnSpPr/>
          <p:nvPr/>
        </p:nvCxnSpPr>
        <p:spPr>
          <a:xfrm>
            <a:off x="-79020" y="1817481"/>
            <a:ext cx="9302040" cy="360"/>
          </a:xfrm>
          <a:prstGeom prst="straightConnector1">
            <a:avLst/>
          </a:prstGeom>
          <a:ln w="9525">
            <a:solidFill>
              <a:srgbClr val="083C77"/>
            </a:solidFill>
            <a:round/>
          </a:ln>
        </p:spPr>
      </p:cxnSp>
    </p:spTree>
    <p:extLst>
      <p:ext uri="{BB962C8B-B14F-4D97-AF65-F5344CB8AC3E}">
        <p14:creationId xmlns:p14="http://schemas.microsoft.com/office/powerpoint/2010/main" val="230485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PlaceHolder 1"/>
          <p:cNvSpPr>
            <a:spLocks noGrp="1"/>
          </p:cNvSpPr>
          <p:nvPr>
            <p:ph type="title"/>
          </p:nvPr>
        </p:nvSpPr>
        <p:spPr>
          <a:xfrm>
            <a:off x="319350" y="3149702"/>
            <a:ext cx="4472656" cy="1731716"/>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3500" b="0" u="none" strike="noStrike" dirty="0">
                <a:solidFill>
                  <a:schemeClr val="dk1"/>
                </a:solidFill>
                <a:effectLst/>
                <a:uFillTx/>
                <a:latin typeface="Footlight MT Light" panose="0204060206030A020304" pitchFamily="18" charset="0"/>
                <a:ea typeface="Figtree"/>
              </a:rPr>
              <a:t>Introduction to Text Summarization</a:t>
            </a:r>
            <a:endParaRPr lang="fr-FR" sz="3500" b="0" u="none" strike="noStrike" dirty="0">
              <a:solidFill>
                <a:schemeClr val="dk1"/>
              </a:solidFill>
              <a:effectLst/>
              <a:uFillTx/>
              <a:latin typeface="Footlight MT Light" panose="0204060206030A020304" pitchFamily="18" charset="0"/>
            </a:endParaRPr>
          </a:p>
        </p:txBody>
      </p:sp>
      <p:sp>
        <p:nvSpPr>
          <p:cNvPr id="79" name="PlaceHolder 2"/>
          <p:cNvSpPr>
            <a:spLocks noGrp="1"/>
          </p:cNvSpPr>
          <p:nvPr>
            <p:ph type="title"/>
          </p:nvPr>
        </p:nvSpPr>
        <p:spPr>
          <a:xfrm>
            <a:off x="7010280" y="1609560"/>
            <a:ext cx="1266480"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US" sz="6000" b="0" u="none" strike="noStrike" dirty="0">
                <a:solidFill>
                  <a:schemeClr val="dk1"/>
                </a:solidFill>
                <a:effectLst/>
                <a:uFillTx/>
                <a:latin typeface="Baguet Script" panose="00000500000000000000" pitchFamily="2" charset="0"/>
                <a:ea typeface="Figtree"/>
              </a:rPr>
              <a:t>01</a:t>
            </a:r>
            <a:endParaRPr lang="fr-FR" sz="6000" b="0" u="none" strike="noStrike" dirty="0">
              <a:solidFill>
                <a:schemeClr val="dk1"/>
              </a:solidFill>
              <a:effectLst/>
              <a:uFillTx/>
              <a:latin typeface="Baguet Script" panose="00000500000000000000" pitchFamily="2" charset="0"/>
            </a:endParaRPr>
          </a:p>
        </p:txBody>
      </p:sp>
      <p:cxnSp>
        <p:nvCxnSpPr>
          <p:cNvPr id="80" name="Google Shape;220;p32"/>
          <p:cNvCxnSpPr/>
          <p:nvPr/>
        </p:nvCxnSpPr>
        <p:spPr>
          <a:xfrm>
            <a:off x="0" y="2875680"/>
            <a:ext cx="9302040" cy="360"/>
          </a:xfrm>
          <a:prstGeom prst="straightConnector1">
            <a:avLst/>
          </a:prstGeom>
          <a:ln w="9525">
            <a:solidFill>
              <a:srgbClr val="083C77"/>
            </a:solidFill>
            <a:roun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PlaceHolder 1"/>
          <p:cNvSpPr>
            <a:spLocks noGrp="1"/>
          </p:cNvSpPr>
          <p:nvPr>
            <p:ph type="title"/>
          </p:nvPr>
        </p:nvSpPr>
        <p:spPr>
          <a:xfrm>
            <a:off x="307799" y="137818"/>
            <a:ext cx="8686441" cy="696884"/>
          </a:xfrm>
          <a:prstGeom prst="rect">
            <a:avLst/>
          </a:prstGeom>
          <a:noFill/>
          <a:ln w="0">
            <a:noFill/>
          </a:ln>
        </p:spPr>
        <p:txBody>
          <a:bodyPr lIns="91440" tIns="91440" rIns="91440" bIns="91440" anchor="b">
            <a:normAutofit fontScale="90000"/>
          </a:bodyPr>
          <a:lstStyle/>
          <a:p>
            <a:pPr indent="0" algn="r">
              <a:lnSpc>
                <a:spcPct val="100000"/>
              </a:lnSpc>
              <a:buNone/>
              <a:tabLst>
                <a:tab pos="0" algn="l"/>
              </a:tabLst>
            </a:pPr>
            <a:r>
              <a:rPr lang="en-US" sz="3500" b="0" u="none" strike="noStrike" dirty="0">
                <a:solidFill>
                  <a:schemeClr val="dk1"/>
                </a:solidFill>
                <a:effectLst/>
                <a:uFillTx/>
                <a:latin typeface="Footlight MT Light" panose="0204060206030A020304" pitchFamily="18" charset="0"/>
                <a:ea typeface="Figtree"/>
              </a:rPr>
              <a:t>Definition and purpose of text summarization</a:t>
            </a:r>
            <a:endParaRPr lang="fr-FR" sz="3500" b="0" u="none" strike="noStrike" dirty="0">
              <a:solidFill>
                <a:schemeClr val="dk1"/>
              </a:solidFill>
              <a:effectLst/>
              <a:uFillTx/>
              <a:latin typeface="Footlight MT Light" panose="0204060206030A020304" pitchFamily="18" charset="0"/>
            </a:endParaRPr>
          </a:p>
        </p:txBody>
      </p:sp>
      <p:sp>
        <p:nvSpPr>
          <p:cNvPr id="82" name="PlaceHolder 2"/>
          <p:cNvSpPr>
            <a:spLocks noGrp="1"/>
          </p:cNvSpPr>
          <p:nvPr>
            <p:ph type="subTitle"/>
          </p:nvPr>
        </p:nvSpPr>
        <p:spPr>
          <a:xfrm>
            <a:off x="158130" y="1027566"/>
            <a:ext cx="8793512" cy="3977036"/>
          </a:xfrm>
          <a:prstGeom prst="rect">
            <a:avLst/>
          </a:prstGeom>
          <a:noFill/>
          <a:ln w="0">
            <a:noFill/>
          </a:ln>
        </p:spPr>
        <p:txBody>
          <a:bodyPr lIns="91440" tIns="91440" rIns="91440" bIns="91440" anchor="t">
            <a:normAutofit fontScale="40000" lnSpcReduction="20000"/>
          </a:bodyPr>
          <a:lstStyle/>
          <a:p>
            <a:pPr>
              <a:lnSpc>
                <a:spcPct val="150000"/>
              </a:lnSpc>
              <a:tabLst>
                <a:tab pos="0" algn="l"/>
              </a:tabLst>
            </a:pPr>
            <a:r>
              <a:rPr lang="en-US" sz="3400" dirty="0">
                <a:latin typeface="Javanese Text" panose="02000000000000000000" pitchFamily="2" charset="0"/>
              </a:rPr>
              <a:t>Text summarization is the process of generating short, fluent, and most importantly accurate summary of a respectively longer text document. The main idea behind automatic text summarization is to be able to find a short subset of the most essential information from the entire set and present it in a human-readable format. As online textual data grows, automatic text summarization methods have the potential to be very helpful because more useful information can be read in a short time.</a:t>
            </a:r>
          </a:p>
          <a:p>
            <a:pPr>
              <a:lnSpc>
                <a:spcPct val="150000"/>
              </a:lnSpc>
              <a:tabLst>
                <a:tab pos="0" algn="l"/>
              </a:tabLst>
            </a:pPr>
            <a:endParaRPr lang="en-US" sz="3400" b="0" u="none" strike="noStrike" dirty="0">
              <a:solidFill>
                <a:schemeClr val="dk1"/>
              </a:solidFill>
              <a:effectLst/>
              <a:uFillTx/>
              <a:latin typeface="Javanese Text" panose="02000000000000000000" pitchFamily="2" charset="0"/>
              <a:ea typeface="Karla"/>
            </a:endParaRPr>
          </a:p>
          <a:p>
            <a:pPr>
              <a:lnSpc>
                <a:spcPct val="150000"/>
              </a:lnSpc>
              <a:tabLst>
                <a:tab pos="0" algn="l"/>
              </a:tabLst>
            </a:pPr>
            <a:r>
              <a:rPr lang="en-US" sz="3400" u="sng" dirty="0">
                <a:latin typeface="Javanese Text" panose="02000000000000000000" pitchFamily="2" charset="0"/>
              </a:rPr>
              <a:t>Useful for creating:</a:t>
            </a:r>
          </a:p>
          <a:p>
            <a:pPr>
              <a:lnSpc>
                <a:spcPct val="150000"/>
              </a:lnSpc>
              <a:tabLst>
                <a:tab pos="0" algn="l"/>
              </a:tabLst>
            </a:pPr>
            <a:r>
              <a:rPr lang="en-US" sz="3400" dirty="0">
                <a:latin typeface="Javanese Text" panose="02000000000000000000" pitchFamily="2" charset="0"/>
              </a:rPr>
              <a:t>• Outlines or abstracts of any document, article, </a:t>
            </a:r>
            <a:r>
              <a:rPr lang="en-US" sz="3400" dirty="0" err="1">
                <a:latin typeface="Javanese Text" panose="02000000000000000000" pitchFamily="2" charset="0"/>
              </a:rPr>
              <a:t>etc</a:t>
            </a:r>
            <a:r>
              <a:rPr lang="en-US" sz="3400" dirty="0">
                <a:latin typeface="Javanese Text" panose="02000000000000000000" pitchFamily="2" charset="0"/>
              </a:rPr>
              <a:t> .</a:t>
            </a:r>
          </a:p>
          <a:p>
            <a:pPr>
              <a:lnSpc>
                <a:spcPct val="150000"/>
              </a:lnSpc>
              <a:tabLst>
                <a:tab pos="0" algn="l"/>
              </a:tabLst>
            </a:pPr>
            <a:r>
              <a:rPr lang="en-US" sz="3400" dirty="0">
                <a:latin typeface="Javanese Text" panose="02000000000000000000" pitchFamily="2" charset="0"/>
              </a:rPr>
              <a:t>• Summaries of chat and email </a:t>
            </a:r>
          </a:p>
          <a:p>
            <a:pPr>
              <a:lnSpc>
                <a:spcPct val="150000"/>
              </a:lnSpc>
              <a:tabLst>
                <a:tab pos="0" algn="l"/>
              </a:tabLst>
            </a:pPr>
            <a:r>
              <a:rPr lang="en-US" sz="3400" dirty="0">
                <a:latin typeface="Javanese Text" panose="02000000000000000000" pitchFamily="2" charset="0"/>
              </a:rPr>
              <a:t>• Action items from a meeting </a:t>
            </a:r>
          </a:p>
          <a:p>
            <a:pPr>
              <a:lnSpc>
                <a:spcPct val="150000"/>
              </a:lnSpc>
              <a:tabLst>
                <a:tab pos="0" algn="l"/>
              </a:tabLst>
            </a:pPr>
            <a:r>
              <a:rPr lang="en-US" sz="3400" dirty="0">
                <a:latin typeface="Javanese Text" panose="02000000000000000000" pitchFamily="2" charset="0"/>
              </a:rPr>
              <a:t>• Simplifying text by compressing sentences</a:t>
            </a:r>
            <a:endParaRPr lang="en-US" sz="3400" b="0" u="none" strike="noStrike" dirty="0">
              <a:solidFill>
                <a:srgbClr val="000000"/>
              </a:solidFill>
              <a:effectLst/>
              <a:uFillTx/>
              <a:latin typeface="Javanese Text" panose="02000000000000000000" pitchFamily="2" charset="0"/>
            </a:endParaRPr>
          </a:p>
          <a:p>
            <a:pPr indent="0">
              <a:lnSpc>
                <a:spcPct val="150000"/>
              </a:lnSpc>
              <a:buNone/>
              <a:tabLst>
                <a:tab pos="0" algn="l"/>
              </a:tabLst>
            </a:pPr>
            <a:endParaRPr lang="en-US" sz="1200" b="0" u="none" strike="noStrike" dirty="0">
              <a:solidFill>
                <a:srgbClr val="000000"/>
              </a:solidFill>
              <a:effectLst/>
              <a:uFillTx/>
              <a:latin typeface="OpenSymbol"/>
            </a:endParaRPr>
          </a:p>
        </p:txBody>
      </p:sp>
      <p:cxnSp>
        <p:nvCxnSpPr>
          <p:cNvPr id="83" name="Google Shape;227;p33"/>
          <p:cNvCxnSpPr/>
          <p:nvPr/>
        </p:nvCxnSpPr>
        <p:spPr>
          <a:xfrm>
            <a:off x="-1" y="930954"/>
            <a:ext cx="9302040" cy="360"/>
          </a:xfrm>
          <a:prstGeom prst="straightConnector1">
            <a:avLst/>
          </a:prstGeom>
          <a:ln w="9525">
            <a:solidFill>
              <a:srgbClr val="083C77"/>
            </a:solidFill>
            <a:roun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ceHolder 1">
            <a:extLst>
              <a:ext uri="{FF2B5EF4-FFF2-40B4-BE49-F238E27FC236}">
                <a16:creationId xmlns:a16="http://schemas.microsoft.com/office/drawing/2014/main" id="{E3D6FB77-C5D9-3D44-4697-F2FCDEE1A9C2}"/>
              </a:ext>
            </a:extLst>
          </p:cNvPr>
          <p:cNvSpPr>
            <a:spLocks noGrp="1"/>
          </p:cNvSpPr>
          <p:nvPr>
            <p:ph type="title"/>
          </p:nvPr>
        </p:nvSpPr>
        <p:spPr>
          <a:xfrm>
            <a:off x="307799" y="56814"/>
            <a:ext cx="8686441" cy="696884"/>
          </a:xfrm>
          <a:prstGeom prst="rect">
            <a:avLst/>
          </a:prstGeom>
          <a:noFill/>
          <a:ln w="0">
            <a:noFill/>
          </a:ln>
        </p:spPr>
        <p:txBody>
          <a:bodyPr lIns="91440" tIns="91440" rIns="91440" bIns="91440" anchor="b">
            <a:normAutofit fontScale="90000"/>
          </a:bodyPr>
          <a:lstStyle/>
          <a:p>
            <a:pPr indent="0" algn="r">
              <a:lnSpc>
                <a:spcPct val="100000"/>
              </a:lnSpc>
              <a:buNone/>
              <a:tabLst>
                <a:tab pos="0" algn="l"/>
              </a:tabLst>
            </a:pPr>
            <a:r>
              <a:rPr lang="en-US" sz="3500" b="0" u="none" strike="noStrike" dirty="0">
                <a:solidFill>
                  <a:schemeClr val="dk1"/>
                </a:solidFill>
                <a:effectLst/>
                <a:uFillTx/>
                <a:latin typeface="Footlight MT Light" panose="0204060206030A020304" pitchFamily="18" charset="0"/>
                <a:ea typeface="Figtree"/>
              </a:rPr>
              <a:t>Types of summarization              </a:t>
            </a:r>
            <a:endParaRPr lang="fr-FR" sz="3500" b="0" u="none" strike="noStrike" dirty="0">
              <a:solidFill>
                <a:schemeClr val="dk1"/>
              </a:solidFill>
              <a:effectLst/>
              <a:uFillTx/>
              <a:latin typeface="Footlight MT Light" panose="0204060206030A020304" pitchFamily="18" charset="0"/>
            </a:endParaRPr>
          </a:p>
        </p:txBody>
      </p:sp>
      <p:cxnSp>
        <p:nvCxnSpPr>
          <p:cNvPr id="3" name="Google Shape;220;p32">
            <a:extLst>
              <a:ext uri="{FF2B5EF4-FFF2-40B4-BE49-F238E27FC236}">
                <a16:creationId xmlns:a16="http://schemas.microsoft.com/office/drawing/2014/main" id="{7CA73789-0B75-1F72-436B-8D97732C1CA9}"/>
              </a:ext>
            </a:extLst>
          </p:cNvPr>
          <p:cNvCxnSpPr/>
          <p:nvPr/>
        </p:nvCxnSpPr>
        <p:spPr>
          <a:xfrm>
            <a:off x="-34332" y="843725"/>
            <a:ext cx="9302040" cy="360"/>
          </a:xfrm>
          <a:prstGeom prst="straightConnector1">
            <a:avLst/>
          </a:prstGeom>
          <a:ln w="9525">
            <a:solidFill>
              <a:srgbClr val="083C77"/>
            </a:solidFill>
            <a:round/>
          </a:ln>
        </p:spPr>
      </p:cxnSp>
      <p:pic>
        <p:nvPicPr>
          <p:cNvPr id="5" name="Picture 4">
            <a:extLst>
              <a:ext uri="{FF2B5EF4-FFF2-40B4-BE49-F238E27FC236}">
                <a16:creationId xmlns:a16="http://schemas.microsoft.com/office/drawing/2014/main" id="{FABD90B3-97DC-7886-90E2-1346786EFC17}"/>
              </a:ext>
            </a:extLst>
          </p:cNvPr>
          <p:cNvPicPr>
            <a:picLocks noChangeAspect="1"/>
          </p:cNvPicPr>
          <p:nvPr/>
        </p:nvPicPr>
        <p:blipFill>
          <a:blip r:embed="rId2"/>
          <a:stretch>
            <a:fillRect/>
          </a:stretch>
        </p:blipFill>
        <p:spPr>
          <a:xfrm>
            <a:off x="0" y="1056323"/>
            <a:ext cx="9144000" cy="4087177"/>
          </a:xfrm>
          <a:prstGeom prst="rect">
            <a:avLst/>
          </a:prstGeom>
        </p:spPr>
      </p:pic>
      <p:sp>
        <p:nvSpPr>
          <p:cNvPr id="4" name="Rectangle 3">
            <a:extLst>
              <a:ext uri="{FF2B5EF4-FFF2-40B4-BE49-F238E27FC236}">
                <a16:creationId xmlns:a16="http://schemas.microsoft.com/office/drawing/2014/main" id="{6D1D8F36-B697-7FCD-DB6E-C3AEB75126F7}"/>
              </a:ext>
            </a:extLst>
          </p:cNvPr>
          <p:cNvSpPr/>
          <p:nvPr/>
        </p:nvSpPr>
        <p:spPr>
          <a:xfrm>
            <a:off x="1" y="868087"/>
            <a:ext cx="9144000" cy="187156"/>
          </a:xfrm>
          <a:prstGeom prst="rect">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PlaceHolder 1"/>
          <p:cNvSpPr>
            <a:spLocks noGrp="1"/>
          </p:cNvSpPr>
          <p:nvPr>
            <p:ph type="title"/>
          </p:nvPr>
        </p:nvSpPr>
        <p:spPr>
          <a:xfrm>
            <a:off x="361308" y="-300877"/>
            <a:ext cx="8686440" cy="104724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US" sz="3500" b="0" u="none" strike="noStrike" dirty="0">
                <a:solidFill>
                  <a:schemeClr val="dk1"/>
                </a:solidFill>
                <a:effectLst/>
                <a:uFillTx/>
                <a:latin typeface="Footlight MT Light" panose="0204060206030A020304" pitchFamily="18" charset="0"/>
                <a:ea typeface="Figtree"/>
              </a:rPr>
              <a:t> Extractive and Abstractive summarization   </a:t>
            </a:r>
            <a:endParaRPr lang="fr-FR" sz="3500" b="0" u="none" strike="noStrike" dirty="0">
              <a:solidFill>
                <a:schemeClr val="dk1"/>
              </a:solidFill>
              <a:effectLst/>
              <a:uFillTx/>
              <a:latin typeface="Footlight MT Light" panose="0204060206030A020304" pitchFamily="18" charset="0"/>
            </a:endParaRPr>
          </a:p>
        </p:txBody>
      </p:sp>
      <p:sp>
        <p:nvSpPr>
          <p:cNvPr id="89" name="PlaceHolder 2"/>
          <p:cNvSpPr>
            <a:spLocks noGrp="1"/>
          </p:cNvSpPr>
          <p:nvPr>
            <p:ph type="subTitle"/>
          </p:nvPr>
        </p:nvSpPr>
        <p:spPr>
          <a:xfrm>
            <a:off x="249865" y="1130888"/>
            <a:ext cx="6372000" cy="3180960"/>
          </a:xfrm>
          <a:prstGeom prst="rect">
            <a:avLst/>
          </a:prstGeom>
          <a:noFill/>
          <a:ln w="0">
            <a:noFill/>
          </a:ln>
        </p:spPr>
        <p:txBody>
          <a:bodyPr lIns="91440" tIns="91440" rIns="91440" bIns="91440" anchor="t">
            <a:normAutofit/>
          </a:bodyPr>
          <a:lstStyle/>
          <a:p>
            <a:pPr indent="0">
              <a:lnSpc>
                <a:spcPct val="150000"/>
              </a:lnSpc>
              <a:buNone/>
              <a:tabLst>
                <a:tab pos="0" algn="l"/>
              </a:tabLst>
            </a:pPr>
            <a:r>
              <a:rPr lang="en-US" sz="1400" b="0" u="none" strike="noStrike" dirty="0">
                <a:solidFill>
                  <a:schemeClr val="dk1"/>
                </a:solidFill>
                <a:effectLst/>
                <a:uFillTx/>
                <a:latin typeface="Javanese Text" panose="02000000000000000000" pitchFamily="2" charset="0"/>
                <a:ea typeface="Karla"/>
              </a:rPr>
              <a:t>Text summarization can be broadly categorized into </a:t>
            </a:r>
            <a:r>
              <a:rPr lang="en-US" sz="1400" b="0" i="1" u="none" strike="noStrike" dirty="0">
                <a:solidFill>
                  <a:schemeClr val="dk1"/>
                </a:solidFill>
                <a:effectLst/>
                <a:uFillTx/>
                <a:latin typeface="Javanese Text" panose="02000000000000000000" pitchFamily="2" charset="0"/>
                <a:ea typeface="Karla"/>
              </a:rPr>
              <a:t>extractive</a:t>
            </a:r>
            <a:r>
              <a:rPr lang="en-US" sz="1400" b="0" u="none" strike="noStrike" dirty="0">
                <a:solidFill>
                  <a:schemeClr val="dk1"/>
                </a:solidFill>
                <a:effectLst/>
                <a:uFillTx/>
                <a:latin typeface="Javanese Text" panose="02000000000000000000" pitchFamily="2" charset="0"/>
                <a:ea typeface="Karla"/>
              </a:rPr>
              <a:t> and </a:t>
            </a:r>
            <a:r>
              <a:rPr lang="en-US" sz="1400" b="0" i="1" u="none" strike="noStrike" dirty="0">
                <a:solidFill>
                  <a:schemeClr val="dk1"/>
                </a:solidFill>
                <a:effectLst/>
                <a:uFillTx/>
                <a:latin typeface="Javanese Text" panose="02000000000000000000" pitchFamily="2" charset="0"/>
                <a:ea typeface="Karla"/>
              </a:rPr>
              <a:t>abstractive</a:t>
            </a:r>
            <a:r>
              <a:rPr lang="en-US" sz="1400" b="0" u="none" strike="noStrike" dirty="0">
                <a:solidFill>
                  <a:schemeClr val="dk1"/>
                </a:solidFill>
                <a:effectLst/>
                <a:uFillTx/>
                <a:latin typeface="Javanese Text" panose="02000000000000000000" pitchFamily="2" charset="0"/>
                <a:ea typeface="Karla"/>
              </a:rPr>
              <a:t> types. Extractive summarization selects important sentences directly from the source, while abstractive summarization generates new sentences to convey the original meaning more naturally and coherently</a:t>
            </a:r>
            <a:r>
              <a:rPr lang="en-US" sz="1200" b="0" u="none" strike="noStrike" dirty="0">
                <a:solidFill>
                  <a:schemeClr val="dk1"/>
                </a:solidFill>
                <a:effectLst/>
                <a:uFillTx/>
                <a:latin typeface="Javanese Text" panose="02000000000000000000" pitchFamily="2" charset="0"/>
                <a:ea typeface="Karla"/>
              </a:rPr>
              <a:t>.</a:t>
            </a:r>
            <a:endParaRPr lang="en-US" sz="1200" b="0" u="none" strike="noStrike" dirty="0">
              <a:solidFill>
                <a:srgbClr val="000000"/>
              </a:solidFill>
              <a:effectLst/>
              <a:uFillTx/>
              <a:latin typeface="Javanese Text" panose="02000000000000000000" pitchFamily="2" charset="0"/>
            </a:endParaRPr>
          </a:p>
        </p:txBody>
      </p:sp>
      <p:cxnSp>
        <p:nvCxnSpPr>
          <p:cNvPr id="90" name="Google Shape;227;p33"/>
          <p:cNvCxnSpPr/>
          <p:nvPr/>
        </p:nvCxnSpPr>
        <p:spPr>
          <a:xfrm>
            <a:off x="-79020" y="818280"/>
            <a:ext cx="9302040" cy="360"/>
          </a:xfrm>
          <a:prstGeom prst="straightConnector1">
            <a:avLst/>
          </a:prstGeom>
          <a:ln w="9525">
            <a:solidFill>
              <a:srgbClr val="083C77"/>
            </a:solidFill>
            <a:roun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PlaceHolder 1"/>
          <p:cNvSpPr>
            <a:spLocks noGrp="1"/>
          </p:cNvSpPr>
          <p:nvPr>
            <p:ph type="title"/>
          </p:nvPr>
        </p:nvSpPr>
        <p:spPr>
          <a:xfrm>
            <a:off x="876240" y="3067200"/>
            <a:ext cx="3352320" cy="18759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3500" b="0" u="none" strike="noStrike" dirty="0">
                <a:solidFill>
                  <a:schemeClr val="dk1"/>
                </a:solidFill>
                <a:effectLst/>
                <a:uFillTx/>
                <a:latin typeface="Footlight MT Light" panose="0204060206030A020304" pitchFamily="18" charset="0"/>
                <a:ea typeface="Figtree"/>
              </a:rPr>
              <a:t>Extractive Text Summarization</a:t>
            </a:r>
            <a:endParaRPr lang="fr-FR" sz="3500" b="0" u="none" strike="noStrike" dirty="0">
              <a:solidFill>
                <a:schemeClr val="dk1"/>
              </a:solidFill>
              <a:effectLst/>
              <a:uFillTx/>
              <a:latin typeface="Footlight MT Light" panose="0204060206030A020304" pitchFamily="18" charset="0"/>
            </a:endParaRPr>
          </a:p>
        </p:txBody>
      </p:sp>
      <p:sp>
        <p:nvSpPr>
          <p:cNvPr id="92" name="PlaceHolder 2"/>
          <p:cNvSpPr>
            <a:spLocks noGrp="1"/>
          </p:cNvSpPr>
          <p:nvPr>
            <p:ph type="title"/>
          </p:nvPr>
        </p:nvSpPr>
        <p:spPr>
          <a:xfrm>
            <a:off x="7010280" y="1609560"/>
            <a:ext cx="1266480"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US" sz="6000" b="0" u="none" strike="noStrike" dirty="0">
                <a:solidFill>
                  <a:schemeClr val="dk1"/>
                </a:solidFill>
                <a:effectLst/>
                <a:uFillTx/>
                <a:latin typeface="Baguet Script" panose="00000500000000000000" pitchFamily="2" charset="0"/>
                <a:ea typeface="Figtree"/>
              </a:rPr>
              <a:t>02</a:t>
            </a:r>
            <a:endParaRPr lang="fr-FR" sz="6000" b="0" u="none" strike="noStrike" dirty="0">
              <a:solidFill>
                <a:schemeClr val="dk1"/>
              </a:solidFill>
              <a:effectLst/>
              <a:uFillTx/>
              <a:latin typeface="Baguet Script" panose="00000500000000000000" pitchFamily="2" charset="0"/>
            </a:endParaRPr>
          </a:p>
        </p:txBody>
      </p:sp>
      <p:cxnSp>
        <p:nvCxnSpPr>
          <p:cNvPr id="93" name="Google Shape;220;p32"/>
          <p:cNvCxnSpPr/>
          <p:nvPr/>
        </p:nvCxnSpPr>
        <p:spPr>
          <a:xfrm>
            <a:off x="-76320" y="2943000"/>
            <a:ext cx="9302040" cy="360"/>
          </a:xfrm>
          <a:prstGeom prst="straightConnector1">
            <a:avLst/>
          </a:prstGeom>
          <a:ln w="9525">
            <a:solidFill>
              <a:srgbClr val="083C77"/>
            </a:solidFill>
            <a:roun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PlaceHolder 1"/>
          <p:cNvSpPr>
            <a:spLocks noGrp="1"/>
          </p:cNvSpPr>
          <p:nvPr>
            <p:ph type="title"/>
          </p:nvPr>
        </p:nvSpPr>
        <p:spPr>
          <a:xfrm>
            <a:off x="228600" y="228600"/>
            <a:ext cx="8686440" cy="1047240"/>
          </a:xfrm>
          <a:prstGeom prst="rect">
            <a:avLst/>
          </a:prstGeom>
          <a:noFill/>
          <a:ln w="0">
            <a:noFill/>
          </a:ln>
        </p:spPr>
        <p:txBody>
          <a:bodyPr lIns="91440" tIns="91440" rIns="91440" bIns="91440" anchor="b">
            <a:normAutofit fontScale="90000"/>
          </a:bodyPr>
          <a:lstStyle/>
          <a:p>
            <a:pPr indent="0" algn="r">
              <a:lnSpc>
                <a:spcPct val="100000"/>
              </a:lnSpc>
              <a:buNone/>
              <a:tabLst>
                <a:tab pos="0" algn="l"/>
              </a:tabLst>
            </a:pPr>
            <a:r>
              <a:rPr lang="en-US" sz="3500" b="0" u="none" strike="noStrike" dirty="0">
                <a:solidFill>
                  <a:schemeClr val="dk1"/>
                </a:solidFill>
                <a:effectLst/>
                <a:uFillTx/>
                <a:latin typeface="Footlight MT Light" panose="0204060206030A020304" pitchFamily="18" charset="0"/>
                <a:ea typeface="Figtree"/>
              </a:rPr>
              <a:t>How extractive summarization works: selecting key sentences</a:t>
            </a:r>
            <a:endParaRPr lang="fr-FR" sz="3500" b="0" u="none" strike="noStrike" dirty="0">
              <a:solidFill>
                <a:schemeClr val="dk1"/>
              </a:solidFill>
              <a:effectLst/>
              <a:uFillTx/>
              <a:latin typeface="Footlight MT Light" panose="0204060206030A020304" pitchFamily="18" charset="0"/>
            </a:endParaRPr>
          </a:p>
        </p:txBody>
      </p:sp>
      <p:sp>
        <p:nvSpPr>
          <p:cNvPr id="95" name="PlaceHolder 2"/>
          <p:cNvSpPr>
            <a:spLocks noGrp="1"/>
          </p:cNvSpPr>
          <p:nvPr>
            <p:ph type="subTitle"/>
          </p:nvPr>
        </p:nvSpPr>
        <p:spPr>
          <a:xfrm>
            <a:off x="228600" y="1733400"/>
            <a:ext cx="6372000" cy="3180960"/>
          </a:xfrm>
          <a:prstGeom prst="rect">
            <a:avLst/>
          </a:prstGeom>
          <a:noFill/>
          <a:ln w="0">
            <a:noFill/>
          </a:ln>
        </p:spPr>
        <p:txBody>
          <a:bodyPr lIns="91440" tIns="91440" rIns="91440" bIns="91440" anchor="t">
            <a:normAutofit/>
          </a:bodyPr>
          <a:lstStyle/>
          <a:p>
            <a:r>
              <a:rPr lang="en-US" sz="1400" dirty="0">
                <a:latin typeface="Javanese Text" panose="02000000000000000000" pitchFamily="2" charset="0"/>
              </a:rPr>
              <a:t>Extractive summarization methods work just like that. It takes the text, ranks all the sentences according to the understanding and relevance of the text, and presents you with the most important sentences. </a:t>
            </a:r>
          </a:p>
          <a:p>
            <a:endParaRPr lang="en-US" sz="1400" dirty="0">
              <a:latin typeface="Javanese Text" panose="02000000000000000000" pitchFamily="2" charset="0"/>
            </a:endParaRPr>
          </a:p>
          <a:p>
            <a:endParaRPr lang="en-US" sz="1400" dirty="0">
              <a:latin typeface="Javanese Text" panose="02000000000000000000" pitchFamily="2" charset="0"/>
            </a:endParaRPr>
          </a:p>
          <a:p>
            <a:r>
              <a:rPr lang="en-US" sz="1400" dirty="0">
                <a:latin typeface="Javanese Text" panose="02000000000000000000" pitchFamily="2" charset="0"/>
              </a:rPr>
              <a:t>This method does not create new words or phrases, it just takes the already existing words and phrases and presents only that. You can imagine this as taking a page of text and marking the most important sentences using a highlighter</a:t>
            </a:r>
            <a:r>
              <a:rPr lang="en-US" sz="2000" dirty="0">
                <a:latin typeface="Javanese Text" panose="02000000000000000000" pitchFamily="2" charset="0"/>
              </a:rPr>
              <a:t>. </a:t>
            </a:r>
          </a:p>
        </p:txBody>
      </p:sp>
      <p:cxnSp>
        <p:nvCxnSpPr>
          <p:cNvPr id="96" name="Google Shape;227;p33"/>
          <p:cNvCxnSpPr/>
          <p:nvPr/>
        </p:nvCxnSpPr>
        <p:spPr>
          <a:xfrm>
            <a:off x="-76320" y="1494720"/>
            <a:ext cx="9302040" cy="360"/>
          </a:xfrm>
          <a:prstGeom prst="straightConnector1">
            <a:avLst/>
          </a:prstGeom>
          <a:ln w="9525">
            <a:solidFill>
              <a:srgbClr val="083C77"/>
            </a:solidFill>
            <a:roun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PlaceHolder 1"/>
          <p:cNvSpPr>
            <a:spLocks noGrp="1"/>
          </p:cNvSpPr>
          <p:nvPr>
            <p:ph type="title"/>
          </p:nvPr>
        </p:nvSpPr>
        <p:spPr>
          <a:xfrm>
            <a:off x="228600" y="228600"/>
            <a:ext cx="8686440" cy="1047240"/>
          </a:xfrm>
          <a:prstGeom prst="rect">
            <a:avLst/>
          </a:prstGeom>
          <a:noFill/>
          <a:ln w="0">
            <a:noFill/>
          </a:ln>
        </p:spPr>
        <p:txBody>
          <a:bodyPr lIns="91440" tIns="91440" rIns="91440" bIns="91440" anchor="b">
            <a:normAutofit fontScale="90000"/>
          </a:bodyPr>
          <a:lstStyle/>
          <a:p>
            <a:pPr indent="0" algn="r">
              <a:lnSpc>
                <a:spcPct val="100000"/>
              </a:lnSpc>
              <a:buNone/>
              <a:tabLst>
                <a:tab pos="0" algn="l"/>
              </a:tabLst>
            </a:pPr>
            <a:r>
              <a:rPr lang="en-US" sz="3500" b="0" u="none" strike="noStrike" dirty="0">
                <a:solidFill>
                  <a:schemeClr val="dk1"/>
                </a:solidFill>
                <a:effectLst/>
                <a:uFillTx/>
                <a:latin typeface="Footlight MT Light" panose="0204060206030A020304" pitchFamily="18" charset="0"/>
                <a:ea typeface="Figtree"/>
              </a:rPr>
              <a:t>Techniques and algorithms used (e.g., frequency-based, graph-based)</a:t>
            </a:r>
            <a:endParaRPr lang="fr-FR" sz="3500" b="0" u="none" strike="noStrike" dirty="0">
              <a:solidFill>
                <a:schemeClr val="dk1"/>
              </a:solidFill>
              <a:effectLst/>
              <a:uFillTx/>
              <a:latin typeface="Footlight MT Light" panose="0204060206030A020304" pitchFamily="18" charset="0"/>
            </a:endParaRPr>
          </a:p>
        </p:txBody>
      </p:sp>
      <p:sp>
        <p:nvSpPr>
          <p:cNvPr id="98" name="PlaceHolder 2"/>
          <p:cNvSpPr>
            <a:spLocks noGrp="1"/>
          </p:cNvSpPr>
          <p:nvPr>
            <p:ph type="subTitle"/>
          </p:nvPr>
        </p:nvSpPr>
        <p:spPr>
          <a:xfrm>
            <a:off x="228600" y="1352400"/>
            <a:ext cx="8595360" cy="3684420"/>
          </a:xfrm>
          <a:prstGeom prst="rect">
            <a:avLst/>
          </a:prstGeom>
          <a:noFill/>
          <a:ln w="0">
            <a:noFill/>
          </a:ln>
        </p:spPr>
        <p:txBody>
          <a:bodyPr lIns="91440" tIns="91440" rIns="91440" bIns="91440" anchor="t">
            <a:noAutofit/>
          </a:bodyPr>
          <a:lstStyle/>
          <a:p>
            <a:pPr indent="0">
              <a:lnSpc>
                <a:spcPct val="150000"/>
              </a:lnSpc>
              <a:buNone/>
              <a:tabLst>
                <a:tab pos="0" algn="l"/>
              </a:tabLst>
            </a:pPr>
            <a:r>
              <a:rPr lang="en-US" sz="1400" b="0" u="none" strike="noStrike" dirty="0">
                <a:solidFill>
                  <a:srgbClr val="083C77"/>
                </a:solidFill>
                <a:effectLst/>
                <a:uFillTx/>
                <a:latin typeface="Javanese Text" panose="02000000000000000000" pitchFamily="2" charset="0"/>
                <a:ea typeface="Karla"/>
                <a:cs typeface="Times New Roman" panose="02020603050405020304" pitchFamily="18" charset="0"/>
              </a:rPr>
              <a:t>Popular extractive techniques include</a:t>
            </a:r>
            <a:endParaRPr lang="en-US" sz="1400" b="0" u="none" strike="noStrike" dirty="0">
              <a:solidFill>
                <a:srgbClr val="083C77"/>
              </a:solidFill>
              <a:effectLst/>
              <a:uFillTx/>
              <a:latin typeface="Javanese Text" panose="02000000000000000000" pitchFamily="2" charset="0"/>
              <a:cs typeface="Times New Roman" panose="02020603050405020304" pitchFamily="18" charset="0"/>
            </a:endParaRPr>
          </a:p>
          <a:p>
            <a:pPr>
              <a:lnSpc>
                <a:spcPct val="150000"/>
              </a:lnSpc>
              <a:tabLst>
                <a:tab pos="0" algn="l"/>
              </a:tabLst>
            </a:pPr>
            <a:r>
              <a:rPr lang="en-US" sz="1400" dirty="0">
                <a:solidFill>
                  <a:srgbClr val="083C77"/>
                </a:solidFill>
                <a:latin typeface="Javanese Text" panose="02000000000000000000" pitchFamily="2" charset="0"/>
                <a:cs typeface="Times New Roman" panose="02020603050405020304" pitchFamily="18" charset="0"/>
              </a:rPr>
              <a:t>1.Frequency-Based:-</a:t>
            </a:r>
          </a:p>
          <a:p>
            <a:pPr marL="285750" indent="-285750">
              <a:lnSpc>
                <a:spcPct val="150000"/>
              </a:lnSpc>
              <a:buFont typeface="Arial" panose="020B0604020202020204" pitchFamily="34" charset="0"/>
              <a:buChar char="•"/>
              <a:tabLst>
                <a:tab pos="0" algn="l"/>
              </a:tabLst>
            </a:pPr>
            <a:r>
              <a:rPr lang="en-US" sz="1400" dirty="0">
                <a:solidFill>
                  <a:srgbClr val="083C77"/>
                </a:solidFill>
                <a:latin typeface="Javanese Text" panose="02000000000000000000" pitchFamily="2" charset="0"/>
                <a:cs typeface="Times New Roman" panose="02020603050405020304" pitchFamily="18" charset="0"/>
              </a:rPr>
              <a:t>TF-IDF: Ranks sentences using word importance — higher score for words frequent in a document but rare across others.</a:t>
            </a:r>
            <a:r>
              <a:rPr lang="en-IN" sz="1400" dirty="0">
                <a:solidFill>
                  <a:srgbClr val="083C77"/>
                </a:solidFill>
              </a:rPr>
              <a:t> (</a:t>
            </a:r>
            <a:r>
              <a:rPr lang="en-US" sz="1400" dirty="0">
                <a:solidFill>
                  <a:srgbClr val="083C77"/>
                </a:solidFill>
                <a:latin typeface="Javanese Text" panose="02000000000000000000" pitchFamily="2" charset="0"/>
                <a:cs typeface="Times New Roman" panose="02020603050405020304" pitchFamily="18" charset="0"/>
              </a:rPr>
              <a:t>Measures how “unique yet important” a word is</a:t>
            </a:r>
            <a:r>
              <a:rPr lang="en-IN" sz="1400" dirty="0">
                <a:solidFill>
                  <a:srgbClr val="083C77"/>
                </a:solidFill>
              </a:rPr>
              <a:t>)</a:t>
            </a:r>
            <a:r>
              <a:rPr lang="en-US" sz="1400" dirty="0">
                <a:solidFill>
                  <a:srgbClr val="083C77"/>
                </a:solidFill>
                <a:latin typeface="Javanese Text" panose="02000000000000000000" pitchFamily="2" charset="0"/>
                <a:cs typeface="Times New Roman" panose="02020603050405020304" pitchFamily="18" charset="0"/>
              </a:rPr>
              <a:t>.</a:t>
            </a:r>
          </a:p>
          <a:p>
            <a:pPr>
              <a:lnSpc>
                <a:spcPct val="150000"/>
              </a:lnSpc>
              <a:tabLst>
                <a:tab pos="0" algn="l"/>
              </a:tabLst>
            </a:pPr>
            <a:r>
              <a:rPr lang="en-US" sz="1400" dirty="0">
                <a:solidFill>
                  <a:srgbClr val="083C77"/>
                </a:solidFill>
                <a:latin typeface="Javanese Text" panose="02000000000000000000" pitchFamily="2" charset="0"/>
                <a:cs typeface="Times New Roman" panose="02020603050405020304" pitchFamily="18" charset="0"/>
              </a:rPr>
              <a:t>2.Graph-Based:-</a:t>
            </a:r>
          </a:p>
          <a:p>
            <a:pPr marL="285750" indent="-285750">
              <a:lnSpc>
                <a:spcPct val="150000"/>
              </a:lnSpc>
              <a:buFont typeface="Arial" panose="020B0604020202020204" pitchFamily="34" charset="0"/>
              <a:buChar char="•"/>
              <a:tabLst>
                <a:tab pos="0" algn="l"/>
              </a:tabLst>
            </a:pPr>
            <a:r>
              <a:rPr lang="en-US" sz="1400" dirty="0" err="1">
                <a:solidFill>
                  <a:srgbClr val="083C77"/>
                </a:solidFill>
                <a:latin typeface="Javanese Text" panose="02000000000000000000" pitchFamily="2" charset="0"/>
                <a:cs typeface="Times New Roman" panose="02020603050405020304" pitchFamily="18" charset="0"/>
              </a:rPr>
              <a:t>TextRank</a:t>
            </a:r>
            <a:r>
              <a:rPr lang="en-US" sz="1400" dirty="0">
                <a:solidFill>
                  <a:srgbClr val="083C77"/>
                </a:solidFill>
                <a:latin typeface="Javanese Text" panose="02000000000000000000" pitchFamily="2" charset="0"/>
                <a:cs typeface="Times New Roman" panose="02020603050405020304" pitchFamily="18" charset="0"/>
              </a:rPr>
              <a:t> : Represent sentences as nodes and similarity as edges. Compute sentence importance using certain algorithm, which ranks nodes based on how many other important nodes link to them.</a:t>
            </a:r>
          </a:p>
          <a:p>
            <a:pPr>
              <a:lnSpc>
                <a:spcPct val="150000"/>
              </a:lnSpc>
              <a:tabLst>
                <a:tab pos="0" algn="l"/>
              </a:tabLst>
            </a:pPr>
            <a:r>
              <a:rPr lang="en-US" sz="1400" dirty="0">
                <a:solidFill>
                  <a:srgbClr val="083C77"/>
                </a:solidFill>
                <a:latin typeface="Javanese Text" panose="02000000000000000000" pitchFamily="2" charset="0"/>
                <a:cs typeface="Times New Roman" panose="02020603050405020304" pitchFamily="18" charset="0"/>
              </a:rPr>
              <a:t>Other Methods:</a:t>
            </a:r>
          </a:p>
          <a:p>
            <a:pPr marL="285750" indent="-285750">
              <a:lnSpc>
                <a:spcPct val="150000"/>
              </a:lnSpc>
              <a:buFont typeface="Arial" panose="020B0604020202020204" pitchFamily="34" charset="0"/>
              <a:buChar char="•"/>
              <a:tabLst>
                <a:tab pos="0" algn="l"/>
              </a:tabLst>
            </a:pPr>
            <a:r>
              <a:rPr lang="en-US" sz="1400" dirty="0" err="1">
                <a:solidFill>
                  <a:srgbClr val="083C77"/>
                </a:solidFill>
                <a:latin typeface="Javanese Text" panose="02000000000000000000" pitchFamily="2" charset="0"/>
                <a:cs typeface="Times New Roman" panose="02020603050405020304" pitchFamily="18" charset="0"/>
              </a:rPr>
              <a:t>LexRank</a:t>
            </a:r>
            <a:r>
              <a:rPr lang="en-US" sz="1400" dirty="0">
                <a:solidFill>
                  <a:srgbClr val="083C77"/>
                </a:solidFill>
                <a:latin typeface="Javanese Text" panose="02000000000000000000" pitchFamily="2" charset="0"/>
                <a:cs typeface="Times New Roman" panose="02020603050405020304" pitchFamily="18" charset="0"/>
              </a:rPr>
              <a:t> </a:t>
            </a:r>
            <a:r>
              <a:rPr lang="en-IN" sz="1400" dirty="0">
                <a:solidFill>
                  <a:srgbClr val="083C77"/>
                </a:solidFill>
              </a:rPr>
              <a:t>(</a:t>
            </a:r>
            <a:r>
              <a:rPr lang="en-US" sz="1400" dirty="0">
                <a:solidFill>
                  <a:srgbClr val="083C77"/>
                </a:solidFill>
                <a:latin typeface="Javanese Text" panose="02000000000000000000" pitchFamily="2" charset="0"/>
                <a:cs typeface="Times New Roman" panose="02020603050405020304" pitchFamily="18" charset="0"/>
              </a:rPr>
              <a:t>graph + cosine similarity</a:t>
            </a:r>
            <a:r>
              <a:rPr lang="en-IN" sz="1400" dirty="0">
                <a:solidFill>
                  <a:srgbClr val="083C77"/>
                </a:solidFill>
              </a:rPr>
              <a:t>)</a:t>
            </a:r>
            <a:r>
              <a:rPr lang="en-US" sz="1400" dirty="0">
                <a:solidFill>
                  <a:srgbClr val="083C77"/>
                </a:solidFill>
                <a:latin typeface="Javanese Text" panose="02000000000000000000" pitchFamily="2" charset="0"/>
                <a:cs typeface="Times New Roman" panose="02020603050405020304" pitchFamily="18" charset="0"/>
              </a:rPr>
              <a:t>,</a:t>
            </a:r>
          </a:p>
          <a:p>
            <a:pPr marL="285750" indent="-285750">
              <a:lnSpc>
                <a:spcPct val="150000"/>
              </a:lnSpc>
              <a:buFont typeface="Arial" panose="020B0604020202020204" pitchFamily="34" charset="0"/>
              <a:buChar char="•"/>
              <a:tabLst>
                <a:tab pos="0" algn="l"/>
              </a:tabLst>
            </a:pPr>
            <a:r>
              <a:rPr lang="en-US" sz="1400" dirty="0">
                <a:solidFill>
                  <a:srgbClr val="083C77"/>
                </a:solidFill>
                <a:latin typeface="Javanese Text" panose="02000000000000000000" pitchFamily="2" charset="0"/>
                <a:cs typeface="Times New Roman" panose="02020603050405020304" pitchFamily="18" charset="0"/>
              </a:rPr>
              <a:t>ML-based </a:t>
            </a:r>
            <a:r>
              <a:rPr lang="en-IN" sz="1400" dirty="0">
                <a:solidFill>
                  <a:srgbClr val="083C77"/>
                </a:solidFill>
              </a:rPr>
              <a:t>(</a:t>
            </a:r>
            <a:r>
              <a:rPr lang="en-US" sz="1400" dirty="0">
                <a:solidFill>
                  <a:srgbClr val="083C77"/>
                </a:solidFill>
                <a:latin typeface="Javanese Text" panose="02000000000000000000" pitchFamily="2" charset="0"/>
                <a:cs typeface="Times New Roman" panose="02020603050405020304" pitchFamily="18" charset="0"/>
              </a:rPr>
              <a:t>BERTSUM, </a:t>
            </a:r>
            <a:r>
              <a:rPr lang="en-US" sz="1400" dirty="0" err="1">
                <a:solidFill>
                  <a:srgbClr val="083C77"/>
                </a:solidFill>
                <a:latin typeface="Javanese Text" panose="02000000000000000000" pitchFamily="2" charset="0"/>
                <a:cs typeface="Times New Roman" panose="02020603050405020304" pitchFamily="18" charset="0"/>
              </a:rPr>
              <a:t>SummaRuNNer</a:t>
            </a:r>
            <a:r>
              <a:rPr lang="en-IN" sz="1400" dirty="0">
                <a:solidFill>
                  <a:srgbClr val="083C77"/>
                </a:solidFill>
              </a:rPr>
              <a:t>)</a:t>
            </a:r>
            <a:r>
              <a:rPr lang="en-US" sz="1400" dirty="0">
                <a:solidFill>
                  <a:srgbClr val="083C77"/>
                </a:solidFill>
                <a:latin typeface="Javanese Text" panose="02000000000000000000" pitchFamily="2" charset="0"/>
                <a:cs typeface="Times New Roman" panose="02020603050405020304" pitchFamily="18" charset="0"/>
              </a:rPr>
              <a:t>.</a:t>
            </a:r>
            <a:endParaRPr lang="en-US" sz="1400" b="0" u="none" strike="noStrike" dirty="0">
              <a:solidFill>
                <a:srgbClr val="083C77"/>
              </a:solidFill>
              <a:effectLst/>
              <a:uFillTx/>
              <a:latin typeface="Javanese Text" panose="02000000000000000000" pitchFamily="2" charset="0"/>
              <a:cs typeface="Times New Roman" panose="02020603050405020304" pitchFamily="18" charset="0"/>
            </a:endParaRPr>
          </a:p>
        </p:txBody>
      </p:sp>
      <p:cxnSp>
        <p:nvCxnSpPr>
          <p:cNvPr id="99" name="Google Shape;227;p33"/>
          <p:cNvCxnSpPr>
            <a:cxnSpLocks/>
          </p:cNvCxnSpPr>
          <p:nvPr/>
        </p:nvCxnSpPr>
        <p:spPr>
          <a:xfrm>
            <a:off x="-79200" y="1275480"/>
            <a:ext cx="9223200" cy="0"/>
          </a:xfrm>
          <a:prstGeom prst="straightConnector1">
            <a:avLst/>
          </a:prstGeom>
          <a:ln w="9525">
            <a:solidFill>
              <a:srgbClr val="083C77"/>
            </a:solidFill>
            <a:roun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PlaceHolder 1"/>
          <p:cNvSpPr>
            <a:spLocks noGrp="1"/>
          </p:cNvSpPr>
          <p:nvPr>
            <p:ph type="title"/>
          </p:nvPr>
        </p:nvSpPr>
        <p:spPr>
          <a:xfrm>
            <a:off x="237960" y="228600"/>
            <a:ext cx="8686440" cy="81864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US" sz="2500" b="0" u="none" strike="noStrike" dirty="0">
                <a:solidFill>
                  <a:schemeClr val="dk1"/>
                </a:solidFill>
                <a:effectLst/>
                <a:uFillTx/>
                <a:latin typeface="Footlight MT Light" panose="0204060206030A020304" pitchFamily="18" charset="0"/>
                <a:ea typeface="Figtree"/>
              </a:rPr>
              <a:t>Advantages and limitations of extractive summarization</a:t>
            </a:r>
            <a:endParaRPr lang="fr-FR" sz="2500" b="0" u="none" strike="noStrike" dirty="0">
              <a:solidFill>
                <a:schemeClr val="dk1"/>
              </a:solidFill>
              <a:effectLst/>
              <a:uFillTx/>
              <a:latin typeface="Footlight MT Light" panose="0204060206030A020304" pitchFamily="18" charset="0"/>
            </a:endParaRPr>
          </a:p>
        </p:txBody>
      </p:sp>
      <p:sp>
        <p:nvSpPr>
          <p:cNvPr id="102" name="PlaceHolder 2"/>
          <p:cNvSpPr>
            <a:spLocks noGrp="1"/>
          </p:cNvSpPr>
          <p:nvPr>
            <p:ph/>
          </p:nvPr>
        </p:nvSpPr>
        <p:spPr>
          <a:xfrm>
            <a:off x="228600" y="1371600"/>
            <a:ext cx="3695400" cy="3543120"/>
          </a:xfrm>
          <a:prstGeom prst="rect">
            <a:avLst/>
          </a:prstGeom>
          <a:noFill/>
          <a:ln w="0">
            <a:noFill/>
          </a:ln>
        </p:spPr>
        <p:txBody>
          <a:bodyPr lIns="91440" tIns="91440" rIns="91440" bIns="91440" anchor="b">
            <a:normAutofit/>
          </a:bodyPr>
          <a:lstStyle/>
          <a:p>
            <a:pPr indent="0">
              <a:lnSpc>
                <a:spcPct val="150000"/>
              </a:lnSpc>
              <a:buNone/>
              <a:tabLst>
                <a:tab pos="0" algn="l"/>
              </a:tabLst>
            </a:pPr>
            <a:r>
              <a:rPr lang="en-US" sz="1400" b="0" u="none" strike="noStrike" dirty="0">
                <a:solidFill>
                  <a:schemeClr val="dk1"/>
                </a:solidFill>
                <a:effectLst/>
                <a:uFillTx/>
                <a:latin typeface="Javanese Text" panose="02000000000000000000" pitchFamily="2" charset="0"/>
                <a:ea typeface="Karla"/>
              </a:rPr>
              <a:t>Extractive summarization offers simplicity and fast processing by reusing exact sentences from the source. It generally maintains </a:t>
            </a:r>
            <a:r>
              <a:rPr lang="en-US" sz="1400" b="1" u="none" strike="noStrike" dirty="0">
                <a:solidFill>
                  <a:schemeClr val="dk1"/>
                </a:solidFill>
                <a:effectLst/>
                <a:uFillTx/>
                <a:latin typeface="Javanese Text" panose="02000000000000000000" pitchFamily="2" charset="0"/>
                <a:ea typeface="Karla"/>
              </a:rPr>
              <a:t>grammatical correctness</a:t>
            </a:r>
            <a:r>
              <a:rPr lang="en-US" sz="1400" b="0" u="none" strike="noStrike" dirty="0">
                <a:solidFill>
                  <a:schemeClr val="dk1"/>
                </a:solidFill>
                <a:effectLst/>
                <a:uFillTx/>
                <a:latin typeface="Javanese Text" panose="02000000000000000000" pitchFamily="2" charset="0"/>
                <a:ea typeface="Karla"/>
              </a:rPr>
              <a:t> since sentences are unaltered. However, it may result in disjointed summaries and lacks the ability to paraphrase, potentially missing the overall context or nuanced meaning of the original text.</a:t>
            </a:r>
            <a:endParaRPr lang="fr-FR" sz="1400" b="0" u="none" strike="noStrike" dirty="0">
              <a:solidFill>
                <a:srgbClr val="000000"/>
              </a:solidFill>
              <a:effectLst/>
              <a:uFillTx/>
              <a:latin typeface="Javanese Text" panose="02000000000000000000" pitchFamily="2" charset="0"/>
            </a:endParaRPr>
          </a:p>
        </p:txBody>
      </p:sp>
      <p:cxnSp>
        <p:nvCxnSpPr>
          <p:cNvPr id="103" name="Google Shape;213;p31"/>
          <p:cNvCxnSpPr/>
          <p:nvPr/>
        </p:nvCxnSpPr>
        <p:spPr>
          <a:xfrm>
            <a:off x="-76320" y="1126440"/>
            <a:ext cx="9302040" cy="360"/>
          </a:xfrm>
          <a:prstGeom prst="straightConnector1">
            <a:avLst/>
          </a:prstGeom>
          <a:ln w="9525">
            <a:solidFill>
              <a:srgbClr val="083C77"/>
            </a:solidFill>
            <a:round/>
          </a:ln>
        </p:spPr>
      </p:cxnSp>
      <p:pic>
        <p:nvPicPr>
          <p:cNvPr id="3" name="Picture 2">
            <a:extLst>
              <a:ext uri="{FF2B5EF4-FFF2-40B4-BE49-F238E27FC236}">
                <a16:creationId xmlns:a16="http://schemas.microsoft.com/office/drawing/2014/main" id="{09E99EC9-0A64-8FC6-6444-064A641BC681}"/>
              </a:ext>
            </a:extLst>
          </p:cNvPr>
          <p:cNvPicPr>
            <a:picLocks noChangeAspect="1"/>
          </p:cNvPicPr>
          <p:nvPr/>
        </p:nvPicPr>
        <p:blipFill>
          <a:blip r:embed="rId2"/>
          <a:srcRect l="3121" t="4500" r="6180" b="4644"/>
          <a:stretch>
            <a:fillRect/>
          </a:stretch>
        </p:blipFill>
        <p:spPr>
          <a:xfrm>
            <a:off x="4694221" y="1534500"/>
            <a:ext cx="3550619" cy="328860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cSld>
  <p:clrMapOvr>
    <a:masterClrMapping/>
  </p:clrMapOvr>
</p:sld>
</file>

<file path=ppt/theme/theme1.xml><?xml version="1.0" encoding="utf-8"?>
<a:theme xmlns:a="http://schemas.openxmlformats.org/drawingml/2006/main" name="Blue Gradient by Slidesgo">
  <a:themeElements>
    <a:clrScheme name="Simple Light">
      <a:dk1>
        <a:srgbClr val="083C77"/>
      </a:dk1>
      <a:lt1>
        <a:srgbClr val="EBFCFF"/>
      </a:lt1>
      <a:dk2>
        <a:srgbClr val="083C77"/>
      </a:dk2>
      <a:lt2>
        <a:srgbClr val="9CE3E9"/>
      </a:lt2>
      <a:accent1>
        <a:srgbClr val="93C4E0"/>
      </a:accent1>
      <a:accent2>
        <a:srgbClr val="829EEB"/>
      </a:accent2>
      <a:accent3>
        <a:srgbClr val="FFFFFF"/>
      </a:accent3>
      <a:accent4>
        <a:srgbClr val="FFFFFF"/>
      </a:accent4>
      <a:accent5>
        <a:srgbClr val="FFFFFF"/>
      </a:accent5>
      <a:accent6>
        <a:srgbClr val="FFFFFF"/>
      </a:accent6>
      <a:hlink>
        <a:srgbClr val="083C7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360</TotalTime>
  <Words>942</Words>
  <Application>Microsoft Office PowerPoint</Application>
  <PresentationFormat>On-screen Show (16:9)</PresentationFormat>
  <Paragraphs>102</Paragraphs>
  <Slides>19</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Arial</vt:lpstr>
      <vt:lpstr>Baguet Script</vt:lpstr>
      <vt:lpstr>Figtree</vt:lpstr>
      <vt:lpstr>Footlight MT Light</vt:lpstr>
      <vt:lpstr>Javanese Text</vt:lpstr>
      <vt:lpstr>Karla</vt:lpstr>
      <vt:lpstr>OpenSymbol</vt:lpstr>
      <vt:lpstr>Symbol</vt:lpstr>
      <vt:lpstr>Wingdings</vt:lpstr>
      <vt:lpstr>Blue Gradient by Slidesgo</vt:lpstr>
      <vt:lpstr>Text Summarization</vt:lpstr>
      <vt:lpstr>Introduction to Text Summarization</vt:lpstr>
      <vt:lpstr>Definition and purpose of text summarization</vt:lpstr>
      <vt:lpstr>Types of summarization              </vt:lpstr>
      <vt:lpstr> Extractive and Abstractive summarization   </vt:lpstr>
      <vt:lpstr>Extractive Text Summarization</vt:lpstr>
      <vt:lpstr>How extractive summarization works: selecting key sentences</vt:lpstr>
      <vt:lpstr>Techniques and algorithms used (e.g., frequency-based, graph-based)</vt:lpstr>
      <vt:lpstr>Advantages and limitations of extractive summarization</vt:lpstr>
      <vt:lpstr>Abstractive Text Summarization</vt:lpstr>
      <vt:lpstr>How abstractive summarization works: generating new sentences</vt:lpstr>
      <vt:lpstr>Techniques involved (e.g., sequence-to-sequence models, pre-trained models)</vt:lpstr>
      <vt:lpstr>Benefits and challenges of abstractive summarization</vt:lpstr>
      <vt:lpstr>Comparison and Applications</vt:lpstr>
      <vt:lpstr>Extractive v/s Abstractive Summarization</vt:lpstr>
      <vt:lpstr>PowerPoint Presentation</vt:lpstr>
      <vt:lpstr>PowerPoint Presentation</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Dundi Kuladeepeswar Mallela</dc:creator>
  <cp:lastModifiedBy>Dheeraj Banavath</cp:lastModifiedBy>
  <cp:revision>8</cp:revision>
  <dcterms:modified xsi:type="dcterms:W3CDTF">2025-11-06T18:59:59Z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2025-11-05T10:11:55Z</dcterms:created>
  <dc:creator>Unknown Creator</dc:creator>
  <dc:description/>
  <dc:language>en-US</dc:language>
  <cp:lastModifiedBy>Unknown Creator</cp:lastModifiedBy>
  <dcterms:modified xsi:type="dcterms:W3CDTF">2025-11-05T10:11:55Z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20</vt:r8>
  </property>
</Properties>
</file>